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3"/>
  </p:notesMasterIdLst>
  <p:sldIdLst>
    <p:sldId id="257" r:id="rId2"/>
  </p:sldIdLst>
  <p:sldSz cx="43891200" cy="32918400"/>
  <p:notesSz cx="7010400" cy="9296400"/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  <p:extLst>
    <p:ext uri="{EFAFB233-063F-42B5-8137-9DF3F51BA10A}">
      <p15:sldGuideLst xmlns:p15="http://schemas.microsoft.com/office/powerpoint/2012/main">
        <p15:guide id="1" orient="horz" pos="10368">
          <p15:clr>
            <a:srgbClr val="A4A3A4"/>
          </p15:clr>
        </p15:guide>
        <p15:guide id="2" pos="13824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MOU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6AFFA0F-1E04-4A8A-9273-D587D5D4E392}">
  <a:tblStyle styleId="{B6AFFA0F-1E04-4A8A-9273-D587D5D4E392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9525" cap="flat">
              <a:solidFill>
                <a:srgbClr val="000000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>
              <a:solidFill>
                <a:srgbClr val="000000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>
              <a:solidFill>
                <a:srgbClr val="000000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>
              <a:solidFill>
                <a:srgbClr val="000000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>
              <a:solidFill>
                <a:srgbClr val="000000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>
              <a:solidFill>
                <a:srgbClr val="000000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</a:tblStyle>
  <a:tblStyle styleId="{9DAB2FBC-741B-4774-8CB7-E9F43E21F9E4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9525" cap="flat">
              <a:solidFill>
                <a:srgbClr val="000000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>
              <a:solidFill>
                <a:srgbClr val="000000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>
              <a:solidFill>
                <a:srgbClr val="000000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>
              <a:solidFill>
                <a:srgbClr val="000000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>
              <a:solidFill>
                <a:srgbClr val="000000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>
              <a:solidFill>
                <a:srgbClr val="000000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15620"/>
    <p:restoredTop sz="94660"/>
  </p:normalViewPr>
  <p:slideViewPr>
    <p:cSldViewPr snapToGrid="0" snapToObjects="1">
      <p:cViewPr>
        <p:scale>
          <a:sx n="23" d="100"/>
          <a:sy n="23" d="100"/>
        </p:scale>
        <p:origin x="2024" y="248"/>
      </p:cViewPr>
      <p:guideLst>
        <p:guide orient="horz" pos="10368"/>
        <p:guide pos="13824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4" Type="http://schemas.openxmlformats.org/officeDocument/2006/relationships/commentAuthors" Target="commentAuthors.xml"/><Relationship Id="rId5" Type="http://schemas.openxmlformats.org/officeDocument/2006/relationships/presProps" Target="presProps.xml"/><Relationship Id="rId6" Type="http://schemas.openxmlformats.org/officeDocument/2006/relationships/viewProps" Target="viewProps.xml"/><Relationship Id="rId7" Type="http://schemas.openxmlformats.org/officeDocument/2006/relationships/theme" Target="theme/theme1.xml"/><Relationship Id="rId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 txBox="1">
            <a:spLocks noGrp="1"/>
          </p:cNvSpPr>
          <p:nvPr>
            <p:ph type="hdr" idx="2"/>
          </p:nvPr>
        </p:nvSpPr>
        <p:spPr>
          <a:xfrm>
            <a:off x="1" y="0"/>
            <a:ext cx="3037839" cy="464820"/>
          </a:xfrm>
          <a:prstGeom prst="rect">
            <a:avLst/>
          </a:prstGeom>
          <a:noFill/>
          <a:ln>
            <a:noFill/>
          </a:ln>
        </p:spPr>
        <p:txBody>
          <a:bodyPr lIns="93162" tIns="93162" rIns="93162" bIns="93162" anchor="t" anchorCtr="0"/>
          <a:lstStyle>
            <a:lvl1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1pPr>
            <a:lvl2pPr marL="2449213" marR="0" indent="-330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4898427" marR="0" indent="-661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7347640" marR="0" indent="-992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9796853" marR="0" indent="-28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12246068" marR="0" indent="-359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14695280" marR="0" indent="-690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17144496" marR="0" indent="-1021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19593707" marR="0" indent="-57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3" name="Shape 3"/>
          <p:cNvSpPr txBox="1">
            <a:spLocks noGrp="1"/>
          </p:cNvSpPr>
          <p:nvPr>
            <p:ph type="dt" idx="10"/>
          </p:nvPr>
        </p:nvSpPr>
        <p:spPr>
          <a:xfrm>
            <a:off x="3970937" y="0"/>
            <a:ext cx="3037839" cy="464820"/>
          </a:xfrm>
          <a:prstGeom prst="rect">
            <a:avLst/>
          </a:prstGeom>
          <a:noFill/>
          <a:ln>
            <a:noFill/>
          </a:ln>
        </p:spPr>
        <p:txBody>
          <a:bodyPr lIns="93162" tIns="93162" rIns="93162" bIns="93162" anchor="t" anchorCtr="0"/>
          <a:lstStyle>
            <a:lvl1pPr marL="0" marR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1pPr>
            <a:lvl2pPr marL="2449213" marR="0" indent="-330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4898427" marR="0" indent="-661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7347640" marR="0" indent="-992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9796853" marR="0" indent="-28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12246068" marR="0" indent="-359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14695280" marR="0" indent="-690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17144496" marR="0" indent="-1021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19593707" marR="0" indent="-57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4" name="Shape 4"/>
          <p:cNvSpPr>
            <a:spLocks noGrp="1" noRot="1" noChangeAspect="1"/>
          </p:cNvSpPr>
          <p:nvPr>
            <p:ph type="sldImg" idx="3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" name="Shape 5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  <a:noFill/>
          <a:ln>
            <a:noFill/>
          </a:ln>
        </p:spPr>
        <p:txBody>
          <a:bodyPr lIns="93162" tIns="93162" rIns="93162" bIns="93162" anchor="t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" name="Shape 6"/>
          <p:cNvSpPr txBox="1">
            <a:spLocks noGrp="1"/>
          </p:cNvSpPr>
          <p:nvPr>
            <p:ph type="ftr" idx="11"/>
          </p:nvPr>
        </p:nvSpPr>
        <p:spPr>
          <a:xfrm>
            <a:off x="1" y="8829967"/>
            <a:ext cx="3037839" cy="464820"/>
          </a:xfrm>
          <a:prstGeom prst="rect">
            <a:avLst/>
          </a:prstGeom>
          <a:noFill/>
          <a:ln>
            <a:noFill/>
          </a:ln>
        </p:spPr>
        <p:txBody>
          <a:bodyPr lIns="93162" tIns="93162" rIns="93162" bIns="93162" anchor="b" anchorCtr="0"/>
          <a:lstStyle>
            <a:lvl1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1pPr>
            <a:lvl2pPr marL="2449213" marR="0" indent="-330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4898427" marR="0" indent="-661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7347640" marR="0" indent="-992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9796853" marR="0" indent="-28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12246068" marR="0" indent="-359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14695280" marR="0" indent="-690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17144496" marR="0" indent="-1021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19593707" marR="0" indent="-57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sldNum" idx="12"/>
          </p:nvPr>
        </p:nvSpPr>
        <p:spPr>
          <a:xfrm>
            <a:off x="3970937" y="8829967"/>
            <a:ext cx="3037839" cy="464820"/>
          </a:xfrm>
          <a:prstGeom prst="rect">
            <a:avLst/>
          </a:prstGeom>
          <a:noFill/>
          <a:ln>
            <a:noFill/>
          </a:ln>
        </p:spPr>
        <p:txBody>
          <a:bodyPr lIns="93162" tIns="93162" rIns="93162" bIns="93162" anchor="b" anchorCtr="0">
            <a:noAutofit/>
          </a:bodyPr>
          <a:lstStyle/>
          <a:p>
            <a:pPr>
              <a:buClr>
                <a:srgbClr val="000000"/>
              </a:buClr>
            </a:pPr>
            <a:endParaRPr lang="en-US" smtClean="0"/>
          </a:p>
          <a:p>
            <a:pPr lvl="1">
              <a:buClr>
                <a:srgbClr val="000000"/>
              </a:buClr>
              <a:buFont typeface="Arial"/>
              <a:buNone/>
            </a:pPr>
            <a:endParaRPr lang="en-US" smtClean="0"/>
          </a:p>
          <a:p>
            <a:pPr lvl="2">
              <a:buClr>
                <a:srgbClr val="000000"/>
              </a:buClr>
              <a:buFont typeface="Arial"/>
              <a:buNone/>
            </a:pPr>
            <a:endParaRPr lang="en-US" smtClean="0"/>
          </a:p>
          <a:p>
            <a:pPr lvl="3">
              <a:buClr>
                <a:srgbClr val="000000"/>
              </a:buClr>
              <a:buFont typeface="Arial"/>
              <a:buNone/>
            </a:pPr>
            <a:endParaRPr lang="en-US" smtClean="0"/>
          </a:p>
          <a:p>
            <a:pPr lvl="4">
              <a:buClr>
                <a:srgbClr val="000000"/>
              </a:buClr>
              <a:buFont typeface="Arial"/>
              <a:buNone/>
            </a:pPr>
            <a:endParaRPr lang="en-US" smtClean="0"/>
          </a:p>
          <a:p>
            <a:pPr lvl="5">
              <a:buClr>
                <a:srgbClr val="000000"/>
              </a:buClr>
              <a:buFont typeface="Arial"/>
              <a:buNone/>
            </a:pPr>
            <a:endParaRPr lang="en-US" smtClean="0"/>
          </a:p>
          <a:p>
            <a:pPr lvl="6">
              <a:buClr>
                <a:srgbClr val="000000"/>
              </a:buClr>
              <a:buFont typeface="Arial"/>
              <a:buNone/>
            </a:pPr>
            <a:endParaRPr lang="en-US" smtClean="0"/>
          </a:p>
          <a:p>
            <a:pPr lvl="7">
              <a:buClr>
                <a:srgbClr val="000000"/>
              </a:buClr>
              <a:buFont typeface="Arial"/>
              <a:buNone/>
            </a:pPr>
            <a:endParaRPr lang="en-US" smtClean="0"/>
          </a:p>
          <a:p>
            <a:pPr lvl="8">
              <a:buClr>
                <a:srgbClr val="000000"/>
              </a:buClr>
              <a:buFont typeface="Arial"/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484264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8" name="Shape 138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  <a:noFill/>
          <a:ln>
            <a:noFill/>
          </a:ln>
        </p:spPr>
        <p:txBody>
          <a:bodyPr lIns="93162" tIns="46568" rIns="93162" bIns="46568" anchor="t" anchorCtr="0">
            <a:noAutofit/>
          </a:bodyPr>
          <a:lstStyle/>
          <a:p>
            <a:pPr marL="174708" indent="-174708">
              <a:buClr>
                <a:schemeClr val="dk1"/>
              </a:buClr>
              <a:buSzPct val="100000"/>
              <a:buFont typeface="Calibri"/>
              <a:buChar char="-"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Kill abstract</a:t>
            </a:r>
          </a:p>
          <a:p>
            <a:pPr marL="174708" indent="-174708">
              <a:buClr>
                <a:schemeClr val="dk1"/>
              </a:buClr>
              <a:buSzPct val="100000"/>
              <a:buFont typeface="Calibri"/>
              <a:buChar char="-"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Change to sans serif font</a:t>
            </a:r>
          </a:p>
          <a:p>
            <a:pPr marL="174708" indent="-174708">
              <a:buClr>
                <a:schemeClr val="dk1"/>
              </a:buClr>
              <a:buSzPct val="100000"/>
              <a:buFont typeface="Calibri"/>
              <a:buChar char="-"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Make title bigger</a:t>
            </a:r>
          </a:p>
          <a:p>
            <a:pPr marL="174708" indent="-174708">
              <a:buClr>
                <a:schemeClr val="dk1"/>
              </a:buClr>
              <a:buSzPct val="100000"/>
              <a:buFont typeface="Calibri"/>
              <a:buChar char="-"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Make title background white</a:t>
            </a:r>
          </a:p>
          <a:p>
            <a:pPr marL="174708" indent="-174708">
              <a:buClr>
                <a:schemeClr val="dk1"/>
              </a:buClr>
              <a:buSzPct val="100000"/>
              <a:buFont typeface="Calibri"/>
              <a:buChar char="-"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 full names</a:t>
            </a:r>
          </a:p>
          <a:p>
            <a:pPr marL="174708" indent="-174708">
              <a:buClr>
                <a:schemeClr val="dk1"/>
              </a:buClr>
              <a:buSzPct val="100000"/>
              <a:buFont typeface="Calibri"/>
              <a:buChar char="-"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Super script to associate names with correct department </a:t>
            </a:r>
          </a:p>
          <a:p>
            <a:pPr marL="174708" indent="-174708">
              <a:buClr>
                <a:schemeClr val="dk1"/>
              </a:buClr>
              <a:buSzPct val="100000"/>
              <a:buFont typeface="Calibri"/>
              <a:buChar char="-"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Background color: make it dark green, make writing on white background and writing in black/dark green</a:t>
            </a:r>
          </a:p>
          <a:p>
            <a:pPr marL="174708" indent="-174708">
              <a:buClr>
                <a:schemeClr val="dk1"/>
              </a:buClr>
              <a:buSzPct val="100000"/>
              <a:buFont typeface="Calibri"/>
              <a:buChar char="-"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 columns!!!</a:t>
            </a:r>
          </a:p>
          <a:p>
            <a:pPr marL="174708" indent="-174708">
              <a:buClr>
                <a:schemeClr val="dk1"/>
              </a:buClr>
              <a:buSzPct val="100000"/>
              <a:buFont typeface="Calibri"/>
              <a:buChar char="-"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Smaller pictures</a:t>
            </a:r>
          </a:p>
          <a:p>
            <a:pPr marL="174708" indent="-174708">
              <a:buClr>
                <a:schemeClr val="dk1"/>
              </a:buClr>
              <a:buSzPct val="100000"/>
              <a:buFont typeface="Calibri"/>
              <a:buChar char="-"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Bold titles</a:t>
            </a:r>
          </a:p>
          <a:p>
            <a:pPr marL="174708" indent="-174708">
              <a:buClr>
                <a:schemeClr val="dk1"/>
              </a:buClr>
              <a:buSzPct val="100000"/>
              <a:buFont typeface="Calibri"/>
              <a:buChar char="-"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References can be 12pt</a:t>
            </a:r>
          </a:p>
          <a:p>
            <a:pPr marL="174708" indent="-174708">
              <a:buClr>
                <a:schemeClr val="dk1"/>
              </a:buClr>
              <a:buSzPct val="100000"/>
              <a:buFont typeface="Calibri"/>
              <a:buChar char="-"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Acknowledgements can be 16pt</a:t>
            </a:r>
          </a:p>
          <a:p>
            <a:pPr marL="174708" indent="-174708">
              <a:buClr>
                <a:schemeClr val="dk1"/>
              </a:buClr>
              <a:buSzPct val="100000"/>
              <a:buFont typeface="Calibri"/>
              <a:buChar char="-"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Everything else is 18-24pt</a:t>
            </a:r>
          </a:p>
          <a:p>
            <a:pPr marL="174708" indent="-174708">
              <a:buClr>
                <a:schemeClr val="dk1"/>
              </a:buClr>
              <a:buSzPct val="100000"/>
              <a:buFont typeface="Calibri"/>
              <a:buChar char="-"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Titles don’t need to be bigger than 36pt</a:t>
            </a:r>
          </a:p>
          <a:p>
            <a:pPr marL="174708" indent="-174708">
              <a:buClr>
                <a:schemeClr val="dk1"/>
              </a:buClr>
              <a:buSzPct val="100000"/>
              <a:buFont typeface="Calibri"/>
              <a:buChar char="-"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Remove circles from the arrowhead diagram, group the related labels together</a:t>
            </a:r>
          </a:p>
          <a:p>
            <a:pPr marL="174708" indent="-174708">
              <a:buClr>
                <a:schemeClr val="dk1"/>
              </a:buClr>
              <a:buSzPct val="100000"/>
              <a:buFont typeface="Calibri"/>
              <a:buChar char="-"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Include menu bar</a:t>
            </a:r>
          </a:p>
          <a:p>
            <a:pPr marL="174708" indent="-174708">
              <a:buClr>
                <a:schemeClr val="dk1"/>
              </a:buClr>
              <a:buSzPct val="100000"/>
              <a:buFont typeface="Calibri"/>
              <a:buChar char="-"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Testing/error handling – sample error (we don’t crash with errors!)</a:t>
            </a:r>
          </a:p>
          <a:p>
            <a:pPr marL="174708" indent="-174708">
              <a:buClr>
                <a:schemeClr val="dk1"/>
              </a:buClr>
              <a:buSzPct val="100000"/>
              <a:buFont typeface="Calibri"/>
              <a:buChar char="-"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Mouseovers for edges screenshot</a:t>
            </a:r>
          </a:p>
        </p:txBody>
      </p:sp>
      <p:sp>
        <p:nvSpPr>
          <p:cNvPr id="139" name="Shape 139"/>
          <p:cNvSpPr txBox="1">
            <a:spLocks noGrp="1"/>
          </p:cNvSpPr>
          <p:nvPr>
            <p:ph type="sldNum" idx="12"/>
          </p:nvPr>
        </p:nvSpPr>
        <p:spPr>
          <a:xfrm>
            <a:off x="3970937" y="8829967"/>
            <a:ext cx="3037839" cy="464820"/>
          </a:xfrm>
          <a:prstGeom prst="rect">
            <a:avLst/>
          </a:prstGeom>
          <a:noFill/>
          <a:ln>
            <a:noFill/>
          </a:ln>
        </p:spPr>
        <p:txBody>
          <a:bodyPr lIns="93162" tIns="46568" rIns="93162" bIns="46568" anchor="b" anchorCtr="0">
            <a:noAutofit/>
          </a:bodyPr>
          <a:lstStyle/>
          <a:p>
            <a:pPr algn="r">
              <a:buClr>
                <a:srgbClr val="000000"/>
              </a:buClr>
              <a:buSzPct val="25000"/>
            </a:pPr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941328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 txBox="1">
            <a:spLocks noGrp="1"/>
          </p:cNvSpPr>
          <p:nvPr>
            <p:ph type="ctrTitle"/>
          </p:nvPr>
        </p:nvSpPr>
        <p:spPr>
          <a:xfrm>
            <a:off x="3291839" y="10226042"/>
            <a:ext cx="37307518" cy="705612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/>
            </a:lvl1pPr>
            <a:lvl2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0" marR="0" indent="0" algn="l" rtl="0">
              <a:spcBef>
                <a:spcPts val="0"/>
              </a:spcBef>
              <a:defRPr/>
            </a:lvl3pPr>
            <a:lvl4pPr marL="0" marR="0" indent="0" algn="l" rtl="0">
              <a:spcBef>
                <a:spcPts val="0"/>
              </a:spcBef>
              <a:defRPr/>
            </a:lvl4pPr>
            <a:lvl5pPr marL="0" marR="0" indent="0" algn="l" rtl="0">
              <a:spcBef>
                <a:spcPts val="0"/>
              </a:spcBef>
              <a:defRPr/>
            </a:lvl5pPr>
            <a:lvl6pPr marL="0" marR="0" indent="0" algn="l" rtl="0">
              <a:spcBef>
                <a:spcPts val="0"/>
              </a:spcBef>
              <a:defRPr/>
            </a:lvl6pPr>
            <a:lvl7pPr marL="0" marR="0" indent="0" algn="l" rtl="0">
              <a:spcBef>
                <a:spcPts val="0"/>
              </a:spcBef>
              <a:defRPr/>
            </a:lvl7pPr>
            <a:lvl8pPr marL="0" marR="0" indent="0" algn="l" rtl="0">
              <a:spcBef>
                <a:spcPts val="0"/>
              </a:spcBef>
              <a:defRPr/>
            </a:lvl8pPr>
            <a:lvl9pPr marL="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ubTitle" idx="1"/>
          </p:nvPr>
        </p:nvSpPr>
        <p:spPr>
          <a:xfrm>
            <a:off x="6583678" y="18653759"/>
            <a:ext cx="30723838" cy="841248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ctr" rtl="0">
              <a:lnSpc>
                <a:spcPct val="100000"/>
              </a:lnSpc>
              <a:spcBef>
                <a:spcPts val="336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/>
            </a:lvl1pPr>
            <a:lvl2pPr marL="2403546" marR="0" indent="-3245" algn="ctr" rtl="0">
              <a:lnSpc>
                <a:spcPct val="100000"/>
              </a:lnSpc>
              <a:spcBef>
                <a:spcPts val="294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/>
            </a:lvl2pPr>
            <a:lvl3pPr marL="4807092" marR="0" indent="-6491" algn="ctr" rtl="0">
              <a:lnSpc>
                <a:spcPct val="100000"/>
              </a:lnSpc>
              <a:spcBef>
                <a:spcPts val="252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/>
            </a:lvl3pPr>
            <a:lvl4pPr marL="7210638" marR="0" indent="-9738" algn="ctr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/>
            </a:lvl4pPr>
            <a:lvl5pPr marL="9614184" marR="0" indent="-283" algn="ctr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/>
            </a:lvl5pPr>
            <a:lvl6pPr marL="12017731" marR="0" indent="-3530" algn="ctr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/>
            </a:lvl6pPr>
            <a:lvl7pPr marL="14421276" marR="0" indent="-6776" algn="ctr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/>
            </a:lvl7pPr>
            <a:lvl8pPr marL="16824824" marR="0" indent="-10024" algn="ctr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/>
            </a:lvl8pPr>
            <a:lvl9pPr marL="19228368" marR="0" indent="-567" algn="ctr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dt" idx="10"/>
          </p:nvPr>
        </p:nvSpPr>
        <p:spPr>
          <a:xfrm>
            <a:off x="2194558" y="30510484"/>
            <a:ext cx="10241279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1pPr>
            <a:lvl2pPr marL="2403546" marR="0" indent="-324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4807092" marR="0" indent="-649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7210638" marR="0" indent="-97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9614184" marR="0" indent="-28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12017731" marR="0" indent="-353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14421276" marR="0" indent="-677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16824824" marR="0" indent="-1002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19228368" marR="0" indent="-56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ftr" idx="11"/>
          </p:nvPr>
        </p:nvSpPr>
        <p:spPr>
          <a:xfrm>
            <a:off x="14996159" y="30510484"/>
            <a:ext cx="13898879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1pPr>
            <a:lvl2pPr marL="2403546" marR="0" indent="-324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4807092" marR="0" indent="-649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7210638" marR="0" indent="-97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9614184" marR="0" indent="-28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12017731" marR="0" indent="-353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14421276" marR="0" indent="-677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16824824" marR="0" indent="-1002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19228368" marR="0" indent="-56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31455359" y="30510484"/>
            <a:ext cx="10241279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1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2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3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4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5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6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7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8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2194558" y="1318262"/>
            <a:ext cx="39502080" cy="5486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body" idx="1"/>
          </p:nvPr>
        </p:nvSpPr>
        <p:spPr>
          <a:xfrm>
            <a:off x="2194558" y="7680963"/>
            <a:ext cx="19385280" cy="2172462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body" idx="2"/>
          </p:nvPr>
        </p:nvSpPr>
        <p:spPr>
          <a:xfrm>
            <a:off x="22311359" y="7680963"/>
            <a:ext cx="19385280" cy="2172462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dt" idx="10"/>
          </p:nvPr>
        </p:nvSpPr>
        <p:spPr>
          <a:xfrm>
            <a:off x="2194558" y="30510484"/>
            <a:ext cx="10241279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1pPr>
            <a:lvl2pPr marL="2403546" marR="0" indent="-324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4807092" marR="0" indent="-649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7210638" marR="0" indent="-97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9614184" marR="0" indent="-28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12017731" marR="0" indent="-353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14421276" marR="0" indent="-677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16824824" marR="0" indent="-1002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19228368" marR="0" indent="-56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ftr" idx="11"/>
          </p:nvPr>
        </p:nvSpPr>
        <p:spPr>
          <a:xfrm>
            <a:off x="14996159" y="30510484"/>
            <a:ext cx="13898879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1pPr>
            <a:lvl2pPr marL="2403546" marR="0" indent="-324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4807092" marR="0" indent="-649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7210638" marR="0" indent="-97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9614184" marR="0" indent="-28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12017731" marR="0" indent="-353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14421276" marR="0" indent="-677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16824824" marR="0" indent="-1002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19228368" marR="0" indent="-56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ldNum" idx="12"/>
          </p:nvPr>
        </p:nvSpPr>
        <p:spPr>
          <a:xfrm>
            <a:off x="31455359" y="30510484"/>
            <a:ext cx="10241279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1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2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3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4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5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6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7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8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 txBox="1">
            <a:spLocks noGrp="1"/>
          </p:cNvSpPr>
          <p:nvPr>
            <p:ph type="title"/>
          </p:nvPr>
        </p:nvSpPr>
        <p:spPr>
          <a:xfrm>
            <a:off x="2194558" y="1318262"/>
            <a:ext cx="39502080" cy="5486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body" idx="1"/>
          </p:nvPr>
        </p:nvSpPr>
        <p:spPr>
          <a:xfrm>
            <a:off x="2194558" y="7368542"/>
            <a:ext cx="19392903" cy="307085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indent="0" rtl="0">
              <a:spcBef>
                <a:spcPts val="0"/>
              </a:spcBef>
              <a:buFont typeface="Calibri"/>
              <a:buNone/>
              <a:defRPr/>
            </a:lvl1pPr>
            <a:lvl2pPr marL="2403546" indent="-3245" rtl="0">
              <a:spcBef>
                <a:spcPts val="0"/>
              </a:spcBef>
              <a:buFont typeface="Calibri"/>
              <a:buNone/>
              <a:defRPr/>
            </a:lvl2pPr>
            <a:lvl3pPr marL="4807092" indent="-6491" rtl="0">
              <a:spcBef>
                <a:spcPts val="0"/>
              </a:spcBef>
              <a:buFont typeface="Calibri"/>
              <a:buNone/>
              <a:defRPr/>
            </a:lvl3pPr>
            <a:lvl4pPr marL="7210638" indent="-9738" rtl="0">
              <a:spcBef>
                <a:spcPts val="0"/>
              </a:spcBef>
              <a:buFont typeface="Calibri"/>
              <a:buNone/>
              <a:defRPr/>
            </a:lvl4pPr>
            <a:lvl5pPr marL="9614184" indent="-283" rtl="0">
              <a:spcBef>
                <a:spcPts val="0"/>
              </a:spcBef>
              <a:buFont typeface="Calibri"/>
              <a:buNone/>
              <a:defRPr/>
            </a:lvl5pPr>
            <a:lvl6pPr marL="12017731" indent="-3530" rtl="0">
              <a:spcBef>
                <a:spcPts val="0"/>
              </a:spcBef>
              <a:buFont typeface="Calibri"/>
              <a:buNone/>
              <a:defRPr/>
            </a:lvl6pPr>
            <a:lvl7pPr marL="14421276" indent="-6776" rtl="0">
              <a:spcBef>
                <a:spcPts val="0"/>
              </a:spcBef>
              <a:buFont typeface="Calibri"/>
              <a:buNone/>
              <a:defRPr/>
            </a:lvl7pPr>
            <a:lvl8pPr marL="16824824" indent="-10024" rtl="0">
              <a:spcBef>
                <a:spcPts val="0"/>
              </a:spcBef>
              <a:buFont typeface="Calibri"/>
              <a:buNone/>
              <a:defRPr/>
            </a:lvl8pPr>
            <a:lvl9pPr marL="19228368" indent="-567" rtl="0">
              <a:spcBef>
                <a:spcPts val="0"/>
              </a:spcBef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body" idx="2"/>
          </p:nvPr>
        </p:nvSpPr>
        <p:spPr>
          <a:xfrm>
            <a:off x="2194558" y="10439400"/>
            <a:ext cx="19392903" cy="1896618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body" idx="3"/>
          </p:nvPr>
        </p:nvSpPr>
        <p:spPr>
          <a:xfrm>
            <a:off x="22296123" y="7368542"/>
            <a:ext cx="19400519" cy="307085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indent="0" rtl="0">
              <a:spcBef>
                <a:spcPts val="0"/>
              </a:spcBef>
              <a:buFont typeface="Calibri"/>
              <a:buNone/>
              <a:defRPr/>
            </a:lvl1pPr>
            <a:lvl2pPr marL="2403546" indent="-3245" rtl="0">
              <a:spcBef>
                <a:spcPts val="0"/>
              </a:spcBef>
              <a:buFont typeface="Calibri"/>
              <a:buNone/>
              <a:defRPr/>
            </a:lvl2pPr>
            <a:lvl3pPr marL="4807092" indent="-6491" rtl="0">
              <a:spcBef>
                <a:spcPts val="0"/>
              </a:spcBef>
              <a:buFont typeface="Calibri"/>
              <a:buNone/>
              <a:defRPr/>
            </a:lvl3pPr>
            <a:lvl4pPr marL="7210638" indent="-9738" rtl="0">
              <a:spcBef>
                <a:spcPts val="0"/>
              </a:spcBef>
              <a:buFont typeface="Calibri"/>
              <a:buNone/>
              <a:defRPr/>
            </a:lvl4pPr>
            <a:lvl5pPr marL="9614184" indent="-283" rtl="0">
              <a:spcBef>
                <a:spcPts val="0"/>
              </a:spcBef>
              <a:buFont typeface="Calibri"/>
              <a:buNone/>
              <a:defRPr/>
            </a:lvl5pPr>
            <a:lvl6pPr marL="12017731" indent="-3530" rtl="0">
              <a:spcBef>
                <a:spcPts val="0"/>
              </a:spcBef>
              <a:buFont typeface="Calibri"/>
              <a:buNone/>
              <a:defRPr/>
            </a:lvl6pPr>
            <a:lvl7pPr marL="14421276" indent="-6776" rtl="0">
              <a:spcBef>
                <a:spcPts val="0"/>
              </a:spcBef>
              <a:buFont typeface="Calibri"/>
              <a:buNone/>
              <a:defRPr/>
            </a:lvl7pPr>
            <a:lvl8pPr marL="16824824" indent="-10024" rtl="0">
              <a:spcBef>
                <a:spcPts val="0"/>
              </a:spcBef>
              <a:buFont typeface="Calibri"/>
              <a:buNone/>
              <a:defRPr/>
            </a:lvl8pPr>
            <a:lvl9pPr marL="19228368" indent="-567" rtl="0">
              <a:spcBef>
                <a:spcPts val="0"/>
              </a:spcBef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body" idx="4"/>
          </p:nvPr>
        </p:nvSpPr>
        <p:spPr>
          <a:xfrm>
            <a:off x="22296123" y="10439400"/>
            <a:ext cx="19400519" cy="1896618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dt" idx="10"/>
          </p:nvPr>
        </p:nvSpPr>
        <p:spPr>
          <a:xfrm>
            <a:off x="2194558" y="30510484"/>
            <a:ext cx="10241279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1pPr>
            <a:lvl2pPr marL="2403546" marR="0" indent="-324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4807092" marR="0" indent="-649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7210638" marR="0" indent="-97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9614184" marR="0" indent="-28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12017731" marR="0" indent="-353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14421276" marR="0" indent="-677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16824824" marR="0" indent="-1002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19228368" marR="0" indent="-56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ftr" idx="11"/>
          </p:nvPr>
        </p:nvSpPr>
        <p:spPr>
          <a:xfrm>
            <a:off x="14996159" y="30510484"/>
            <a:ext cx="13898879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1pPr>
            <a:lvl2pPr marL="2403546" marR="0" indent="-324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4807092" marR="0" indent="-649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7210638" marR="0" indent="-97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9614184" marR="0" indent="-28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12017731" marR="0" indent="-353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14421276" marR="0" indent="-677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16824824" marR="0" indent="-1002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19228368" marR="0" indent="-56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31455359" y="30510484"/>
            <a:ext cx="10241279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1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2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3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4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5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6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7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8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title"/>
          </p:nvPr>
        </p:nvSpPr>
        <p:spPr>
          <a:xfrm>
            <a:off x="2194558" y="1318262"/>
            <a:ext cx="39502080" cy="5486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dt" idx="10"/>
          </p:nvPr>
        </p:nvSpPr>
        <p:spPr>
          <a:xfrm>
            <a:off x="2194558" y="30510484"/>
            <a:ext cx="10241279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1pPr>
            <a:lvl2pPr marL="2403546" marR="0" indent="-324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4807092" marR="0" indent="-649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7210638" marR="0" indent="-97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9614184" marR="0" indent="-28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12017731" marR="0" indent="-353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14421276" marR="0" indent="-677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16824824" marR="0" indent="-1002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19228368" marR="0" indent="-56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ftr" idx="11"/>
          </p:nvPr>
        </p:nvSpPr>
        <p:spPr>
          <a:xfrm>
            <a:off x="14996159" y="30510484"/>
            <a:ext cx="13898879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1pPr>
            <a:lvl2pPr marL="2403546" marR="0" indent="-324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4807092" marR="0" indent="-649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7210638" marR="0" indent="-97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9614184" marR="0" indent="-28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12017731" marR="0" indent="-353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14421276" marR="0" indent="-677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16824824" marR="0" indent="-1002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19228368" marR="0" indent="-56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sldNum" idx="12"/>
          </p:nvPr>
        </p:nvSpPr>
        <p:spPr>
          <a:xfrm>
            <a:off x="31455359" y="30510484"/>
            <a:ext cx="10241279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1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2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3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4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5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6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7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8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dt" idx="10"/>
          </p:nvPr>
        </p:nvSpPr>
        <p:spPr>
          <a:xfrm>
            <a:off x="2194558" y="30510484"/>
            <a:ext cx="10241279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1pPr>
            <a:lvl2pPr marL="2403546" marR="0" indent="-324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4807092" marR="0" indent="-649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7210638" marR="0" indent="-97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9614184" marR="0" indent="-28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12017731" marR="0" indent="-353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14421276" marR="0" indent="-677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16824824" marR="0" indent="-1002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19228368" marR="0" indent="-56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ftr" idx="11"/>
          </p:nvPr>
        </p:nvSpPr>
        <p:spPr>
          <a:xfrm>
            <a:off x="14996159" y="30510484"/>
            <a:ext cx="13898879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1pPr>
            <a:lvl2pPr marL="2403546" marR="0" indent="-324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4807092" marR="0" indent="-649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7210638" marR="0" indent="-97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9614184" marR="0" indent="-28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12017731" marR="0" indent="-353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14421276" marR="0" indent="-677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16824824" marR="0" indent="-1002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19228368" marR="0" indent="-56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sldNum" idx="12"/>
          </p:nvPr>
        </p:nvSpPr>
        <p:spPr>
          <a:xfrm>
            <a:off x="31455359" y="30510484"/>
            <a:ext cx="10241279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1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2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3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4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5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6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7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8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>
            <a:spLocks noGrp="1"/>
          </p:cNvSpPr>
          <p:nvPr>
            <p:ph type="title"/>
          </p:nvPr>
        </p:nvSpPr>
        <p:spPr>
          <a:xfrm>
            <a:off x="2194564" y="1310640"/>
            <a:ext cx="14439903" cy="55778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body" idx="1"/>
          </p:nvPr>
        </p:nvSpPr>
        <p:spPr>
          <a:xfrm>
            <a:off x="17160240" y="1310641"/>
            <a:ext cx="24536398" cy="2809494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body" idx="2"/>
          </p:nvPr>
        </p:nvSpPr>
        <p:spPr>
          <a:xfrm>
            <a:off x="2194564" y="6888482"/>
            <a:ext cx="14439903" cy="2251710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indent="0" rtl="0">
              <a:spcBef>
                <a:spcPts val="0"/>
              </a:spcBef>
              <a:buFont typeface="Calibri"/>
              <a:buNone/>
              <a:defRPr/>
            </a:lvl1pPr>
            <a:lvl2pPr marL="2403546" indent="-3245" rtl="0">
              <a:spcBef>
                <a:spcPts val="0"/>
              </a:spcBef>
              <a:buFont typeface="Calibri"/>
              <a:buNone/>
              <a:defRPr/>
            </a:lvl2pPr>
            <a:lvl3pPr marL="4807092" indent="-6491" rtl="0">
              <a:spcBef>
                <a:spcPts val="0"/>
              </a:spcBef>
              <a:buFont typeface="Calibri"/>
              <a:buNone/>
              <a:defRPr/>
            </a:lvl3pPr>
            <a:lvl4pPr marL="7210638" indent="-9738" rtl="0">
              <a:spcBef>
                <a:spcPts val="0"/>
              </a:spcBef>
              <a:buFont typeface="Calibri"/>
              <a:buNone/>
              <a:defRPr/>
            </a:lvl4pPr>
            <a:lvl5pPr marL="9614184" indent="-283" rtl="0">
              <a:spcBef>
                <a:spcPts val="0"/>
              </a:spcBef>
              <a:buFont typeface="Calibri"/>
              <a:buNone/>
              <a:defRPr/>
            </a:lvl5pPr>
            <a:lvl6pPr marL="12017731" indent="-3530" rtl="0">
              <a:spcBef>
                <a:spcPts val="0"/>
              </a:spcBef>
              <a:buFont typeface="Calibri"/>
              <a:buNone/>
              <a:defRPr/>
            </a:lvl6pPr>
            <a:lvl7pPr marL="14421276" indent="-6776" rtl="0">
              <a:spcBef>
                <a:spcPts val="0"/>
              </a:spcBef>
              <a:buFont typeface="Calibri"/>
              <a:buNone/>
              <a:defRPr/>
            </a:lvl7pPr>
            <a:lvl8pPr marL="16824824" indent="-10024" rtl="0">
              <a:spcBef>
                <a:spcPts val="0"/>
              </a:spcBef>
              <a:buFont typeface="Calibri"/>
              <a:buNone/>
              <a:defRPr/>
            </a:lvl8pPr>
            <a:lvl9pPr marL="19228368" indent="-567" rtl="0">
              <a:spcBef>
                <a:spcPts val="0"/>
              </a:spcBef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dt" idx="10"/>
          </p:nvPr>
        </p:nvSpPr>
        <p:spPr>
          <a:xfrm>
            <a:off x="2194558" y="30510484"/>
            <a:ext cx="10241279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1pPr>
            <a:lvl2pPr marL="2403546" marR="0" indent="-324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4807092" marR="0" indent="-649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7210638" marR="0" indent="-97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9614184" marR="0" indent="-28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12017731" marR="0" indent="-353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14421276" marR="0" indent="-677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16824824" marR="0" indent="-1002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19228368" marR="0" indent="-56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ftr" idx="11"/>
          </p:nvPr>
        </p:nvSpPr>
        <p:spPr>
          <a:xfrm>
            <a:off x="14996159" y="30510484"/>
            <a:ext cx="13898879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1pPr>
            <a:lvl2pPr marL="2403546" marR="0" indent="-324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4807092" marR="0" indent="-649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7210638" marR="0" indent="-97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9614184" marR="0" indent="-28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12017731" marR="0" indent="-353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14421276" marR="0" indent="-677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16824824" marR="0" indent="-1002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19228368" marR="0" indent="-56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sldNum" idx="12"/>
          </p:nvPr>
        </p:nvSpPr>
        <p:spPr>
          <a:xfrm>
            <a:off x="31455359" y="30510484"/>
            <a:ext cx="10241279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1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2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3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4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5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6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7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8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>
            <a:spLocks noGrp="1"/>
          </p:cNvSpPr>
          <p:nvPr>
            <p:ph type="title"/>
          </p:nvPr>
        </p:nvSpPr>
        <p:spPr>
          <a:xfrm>
            <a:off x="8602982" y="23042881"/>
            <a:ext cx="26334720" cy="27203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6" name="Shape 66"/>
          <p:cNvSpPr>
            <a:spLocks noGrp="1"/>
          </p:cNvSpPr>
          <p:nvPr>
            <p:ph type="pic" idx="2"/>
          </p:nvPr>
        </p:nvSpPr>
        <p:spPr>
          <a:xfrm>
            <a:off x="8602982" y="2941317"/>
            <a:ext cx="26334720" cy="19751040"/>
          </a:xfrm>
          <a:prstGeom prst="rect">
            <a:avLst/>
          </a:prstGeom>
          <a:noFill/>
          <a:ln>
            <a:noFill/>
          </a:ln>
        </p:spPr>
      </p:sp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8602982" y="25763223"/>
            <a:ext cx="26334720" cy="386333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indent="0" rtl="0">
              <a:spcBef>
                <a:spcPts val="0"/>
              </a:spcBef>
              <a:buFont typeface="Calibri"/>
              <a:buNone/>
              <a:defRPr/>
            </a:lvl1pPr>
            <a:lvl2pPr marL="2403546" indent="-3245" rtl="0">
              <a:spcBef>
                <a:spcPts val="0"/>
              </a:spcBef>
              <a:buFont typeface="Calibri"/>
              <a:buNone/>
              <a:defRPr/>
            </a:lvl2pPr>
            <a:lvl3pPr marL="4807092" indent="-6491" rtl="0">
              <a:spcBef>
                <a:spcPts val="0"/>
              </a:spcBef>
              <a:buFont typeface="Calibri"/>
              <a:buNone/>
              <a:defRPr/>
            </a:lvl3pPr>
            <a:lvl4pPr marL="7210638" indent="-9738" rtl="0">
              <a:spcBef>
                <a:spcPts val="0"/>
              </a:spcBef>
              <a:buFont typeface="Calibri"/>
              <a:buNone/>
              <a:defRPr/>
            </a:lvl4pPr>
            <a:lvl5pPr marL="9614184" indent="-283" rtl="0">
              <a:spcBef>
                <a:spcPts val="0"/>
              </a:spcBef>
              <a:buFont typeface="Calibri"/>
              <a:buNone/>
              <a:defRPr/>
            </a:lvl5pPr>
            <a:lvl6pPr marL="12017731" indent="-3530" rtl="0">
              <a:spcBef>
                <a:spcPts val="0"/>
              </a:spcBef>
              <a:buFont typeface="Calibri"/>
              <a:buNone/>
              <a:defRPr/>
            </a:lvl6pPr>
            <a:lvl7pPr marL="14421276" indent="-6776" rtl="0">
              <a:spcBef>
                <a:spcPts val="0"/>
              </a:spcBef>
              <a:buFont typeface="Calibri"/>
              <a:buNone/>
              <a:defRPr/>
            </a:lvl7pPr>
            <a:lvl8pPr marL="16824824" indent="-10024" rtl="0">
              <a:spcBef>
                <a:spcPts val="0"/>
              </a:spcBef>
              <a:buFont typeface="Calibri"/>
              <a:buNone/>
              <a:defRPr/>
            </a:lvl8pPr>
            <a:lvl9pPr marL="19228368" indent="-567" rtl="0">
              <a:spcBef>
                <a:spcPts val="0"/>
              </a:spcBef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dt" idx="10"/>
          </p:nvPr>
        </p:nvSpPr>
        <p:spPr>
          <a:xfrm>
            <a:off x="2194558" y="30510484"/>
            <a:ext cx="10241279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1pPr>
            <a:lvl2pPr marL="2403546" marR="0" indent="-324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4807092" marR="0" indent="-649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7210638" marR="0" indent="-97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9614184" marR="0" indent="-28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12017731" marR="0" indent="-353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14421276" marR="0" indent="-677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16824824" marR="0" indent="-1002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19228368" marR="0" indent="-56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ftr" idx="11"/>
          </p:nvPr>
        </p:nvSpPr>
        <p:spPr>
          <a:xfrm>
            <a:off x="14996159" y="30510484"/>
            <a:ext cx="13898879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1pPr>
            <a:lvl2pPr marL="2403546" marR="0" indent="-324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4807092" marR="0" indent="-649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7210638" marR="0" indent="-97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9614184" marR="0" indent="-28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12017731" marR="0" indent="-353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14421276" marR="0" indent="-677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16824824" marR="0" indent="-1002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19228368" marR="0" indent="-56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sldNum" idx="12"/>
          </p:nvPr>
        </p:nvSpPr>
        <p:spPr>
          <a:xfrm>
            <a:off x="31455359" y="30510484"/>
            <a:ext cx="10241279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1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2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3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4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5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6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7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8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itle and Vertical Text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>
            <a:spLocks noGrp="1"/>
          </p:cNvSpPr>
          <p:nvPr>
            <p:ph type="title"/>
          </p:nvPr>
        </p:nvSpPr>
        <p:spPr>
          <a:xfrm>
            <a:off x="2194558" y="1318262"/>
            <a:ext cx="39502080" cy="5486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3" name="Shape 73"/>
          <p:cNvSpPr txBox="1">
            <a:spLocks noGrp="1"/>
          </p:cNvSpPr>
          <p:nvPr>
            <p:ph type="body" idx="1"/>
          </p:nvPr>
        </p:nvSpPr>
        <p:spPr>
          <a:xfrm rot="5400000">
            <a:off x="11083289" y="-1207766"/>
            <a:ext cx="21724621" cy="3950208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802659" indent="-558058" algn="l" rtl="0">
              <a:spcBef>
                <a:spcPts val="3360"/>
              </a:spcBef>
              <a:buClr>
                <a:schemeClr val="dk1"/>
              </a:buClr>
              <a:buFont typeface="Arial"/>
              <a:buChar char="•"/>
              <a:defRPr/>
            </a:lvl1pPr>
            <a:lvl2pPr marL="3905762" indent="-400561" algn="l" rtl="0">
              <a:spcBef>
                <a:spcPts val="2940"/>
              </a:spcBef>
              <a:buClr>
                <a:schemeClr val="dk1"/>
              </a:buClr>
              <a:buFont typeface="Arial"/>
              <a:buChar char="–"/>
              <a:defRPr/>
            </a:lvl2pPr>
            <a:lvl3pPr marL="6008865" indent="-230365" algn="l" rtl="0">
              <a:spcBef>
                <a:spcPts val="2520"/>
              </a:spcBef>
              <a:buClr>
                <a:schemeClr val="dk1"/>
              </a:buClr>
              <a:buFont typeface="Arial"/>
              <a:buChar char="•"/>
              <a:defRPr/>
            </a:lvl3pPr>
            <a:lvl4pPr marL="8412411" indent="-373311" algn="l" rtl="0">
              <a:spcBef>
                <a:spcPts val="2100"/>
              </a:spcBef>
              <a:buClr>
                <a:schemeClr val="dk1"/>
              </a:buClr>
              <a:buFont typeface="Arial"/>
              <a:buChar char="–"/>
              <a:defRPr/>
            </a:lvl4pPr>
            <a:lvl5pPr marL="10815958" indent="-363857" algn="l" rtl="0">
              <a:spcBef>
                <a:spcPts val="2100"/>
              </a:spcBef>
              <a:buClr>
                <a:schemeClr val="dk1"/>
              </a:buClr>
              <a:buFont typeface="Arial"/>
              <a:buChar char="»"/>
              <a:defRPr/>
            </a:lvl5pPr>
            <a:lvl6pPr marL="13219505" indent="-367104" algn="l" rtl="0">
              <a:spcBef>
                <a:spcPts val="2100"/>
              </a:spcBef>
              <a:buClr>
                <a:schemeClr val="dk1"/>
              </a:buClr>
              <a:buFont typeface="Arial"/>
              <a:buChar char="•"/>
              <a:defRPr/>
            </a:lvl6pPr>
            <a:lvl7pPr marL="15623049" indent="-370349" algn="l" rtl="0">
              <a:spcBef>
                <a:spcPts val="2100"/>
              </a:spcBef>
              <a:buClr>
                <a:schemeClr val="dk1"/>
              </a:buClr>
              <a:buFont typeface="Arial"/>
              <a:buChar char="•"/>
              <a:defRPr/>
            </a:lvl7pPr>
            <a:lvl8pPr marL="18026596" indent="-373595" algn="l" rtl="0">
              <a:spcBef>
                <a:spcPts val="2100"/>
              </a:spcBef>
              <a:buClr>
                <a:schemeClr val="dk1"/>
              </a:buClr>
              <a:buFont typeface="Arial"/>
              <a:buChar char="•"/>
              <a:defRPr/>
            </a:lvl8pPr>
            <a:lvl9pPr marL="20430142" indent="-364142" algn="l" rtl="0">
              <a:spcBef>
                <a:spcPts val="2100"/>
              </a:spcBef>
              <a:buClr>
                <a:schemeClr val="dk1"/>
              </a:buClr>
              <a:buFont typeface="Arial"/>
              <a:buChar char="•"/>
              <a:defRPr/>
            </a:lvl9pPr>
          </a:lstStyle>
          <a:p>
            <a:endParaRPr/>
          </a:p>
        </p:txBody>
      </p:sp>
      <p:sp>
        <p:nvSpPr>
          <p:cNvPr id="74" name="Shape 74"/>
          <p:cNvSpPr txBox="1">
            <a:spLocks noGrp="1"/>
          </p:cNvSpPr>
          <p:nvPr>
            <p:ph type="dt" idx="10"/>
          </p:nvPr>
        </p:nvSpPr>
        <p:spPr>
          <a:xfrm>
            <a:off x="2194558" y="30510484"/>
            <a:ext cx="10241279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1pPr>
            <a:lvl2pPr marL="2403546" marR="0" indent="-324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4807092" marR="0" indent="-649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7210638" marR="0" indent="-97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9614184" marR="0" indent="-28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12017731" marR="0" indent="-353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14421276" marR="0" indent="-677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16824824" marR="0" indent="-1002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19228368" marR="0" indent="-56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ftr" idx="11"/>
          </p:nvPr>
        </p:nvSpPr>
        <p:spPr>
          <a:xfrm>
            <a:off x="14996159" y="30510484"/>
            <a:ext cx="13898879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1pPr>
            <a:lvl2pPr marL="2403546" marR="0" indent="-324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4807092" marR="0" indent="-649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7210638" marR="0" indent="-97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9614184" marR="0" indent="-28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12017731" marR="0" indent="-353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14421276" marR="0" indent="-677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16824824" marR="0" indent="-1002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19228368" marR="0" indent="-56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sldNum" idx="12"/>
          </p:nvPr>
        </p:nvSpPr>
        <p:spPr>
          <a:xfrm>
            <a:off x="31455359" y="30510484"/>
            <a:ext cx="10241279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1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2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3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4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5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6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7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8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Vertical Title and Tex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>
            <a:spLocks noGrp="1"/>
          </p:cNvSpPr>
          <p:nvPr>
            <p:ph type="title"/>
          </p:nvPr>
        </p:nvSpPr>
        <p:spPr>
          <a:xfrm rot="5400000">
            <a:off x="22715220" y="10424165"/>
            <a:ext cx="28087320" cy="987552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 rot="5400000">
            <a:off x="2598420" y="914403"/>
            <a:ext cx="28087320" cy="288950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802659" indent="-558058" algn="l" rtl="0">
              <a:spcBef>
                <a:spcPts val="3360"/>
              </a:spcBef>
              <a:buClr>
                <a:schemeClr val="dk1"/>
              </a:buClr>
              <a:buFont typeface="Arial"/>
              <a:buChar char="•"/>
              <a:defRPr/>
            </a:lvl1pPr>
            <a:lvl2pPr marL="3905762" indent="-400561" algn="l" rtl="0">
              <a:spcBef>
                <a:spcPts val="2940"/>
              </a:spcBef>
              <a:buClr>
                <a:schemeClr val="dk1"/>
              </a:buClr>
              <a:buFont typeface="Arial"/>
              <a:buChar char="–"/>
              <a:defRPr/>
            </a:lvl2pPr>
            <a:lvl3pPr marL="6008865" indent="-230365" algn="l" rtl="0">
              <a:spcBef>
                <a:spcPts val="2520"/>
              </a:spcBef>
              <a:buClr>
                <a:schemeClr val="dk1"/>
              </a:buClr>
              <a:buFont typeface="Arial"/>
              <a:buChar char="•"/>
              <a:defRPr/>
            </a:lvl3pPr>
            <a:lvl4pPr marL="8412411" indent="-373311" algn="l" rtl="0">
              <a:spcBef>
                <a:spcPts val="2100"/>
              </a:spcBef>
              <a:buClr>
                <a:schemeClr val="dk1"/>
              </a:buClr>
              <a:buFont typeface="Arial"/>
              <a:buChar char="–"/>
              <a:defRPr/>
            </a:lvl4pPr>
            <a:lvl5pPr marL="10815958" indent="-363857" algn="l" rtl="0">
              <a:spcBef>
                <a:spcPts val="2100"/>
              </a:spcBef>
              <a:buClr>
                <a:schemeClr val="dk1"/>
              </a:buClr>
              <a:buFont typeface="Arial"/>
              <a:buChar char="»"/>
              <a:defRPr/>
            </a:lvl5pPr>
            <a:lvl6pPr marL="13219505" indent="-367104" algn="l" rtl="0">
              <a:spcBef>
                <a:spcPts val="2100"/>
              </a:spcBef>
              <a:buClr>
                <a:schemeClr val="dk1"/>
              </a:buClr>
              <a:buFont typeface="Arial"/>
              <a:buChar char="•"/>
              <a:defRPr/>
            </a:lvl6pPr>
            <a:lvl7pPr marL="15623049" indent="-370349" algn="l" rtl="0">
              <a:spcBef>
                <a:spcPts val="2100"/>
              </a:spcBef>
              <a:buClr>
                <a:schemeClr val="dk1"/>
              </a:buClr>
              <a:buFont typeface="Arial"/>
              <a:buChar char="•"/>
              <a:defRPr/>
            </a:lvl7pPr>
            <a:lvl8pPr marL="18026596" indent="-373595" algn="l" rtl="0">
              <a:spcBef>
                <a:spcPts val="2100"/>
              </a:spcBef>
              <a:buClr>
                <a:schemeClr val="dk1"/>
              </a:buClr>
              <a:buFont typeface="Arial"/>
              <a:buChar char="•"/>
              <a:defRPr/>
            </a:lvl8pPr>
            <a:lvl9pPr marL="20430142" indent="-364142" algn="l" rtl="0">
              <a:spcBef>
                <a:spcPts val="2100"/>
              </a:spcBef>
              <a:buClr>
                <a:schemeClr val="dk1"/>
              </a:buClr>
              <a:buFont typeface="Arial"/>
              <a:buChar char="•"/>
              <a:defRPr/>
            </a:lvl9pPr>
          </a:lstStyle>
          <a:p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dt" idx="10"/>
          </p:nvPr>
        </p:nvSpPr>
        <p:spPr>
          <a:xfrm>
            <a:off x="2194558" y="30510484"/>
            <a:ext cx="10241279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1pPr>
            <a:lvl2pPr marL="2403546" marR="0" indent="-324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4807092" marR="0" indent="-649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7210638" marR="0" indent="-97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9614184" marR="0" indent="-28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12017731" marR="0" indent="-353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14421276" marR="0" indent="-677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16824824" marR="0" indent="-1002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19228368" marR="0" indent="-56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81" name="Shape 81"/>
          <p:cNvSpPr txBox="1">
            <a:spLocks noGrp="1"/>
          </p:cNvSpPr>
          <p:nvPr>
            <p:ph type="ftr" idx="11"/>
          </p:nvPr>
        </p:nvSpPr>
        <p:spPr>
          <a:xfrm>
            <a:off x="14996159" y="30510484"/>
            <a:ext cx="13898879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1pPr>
            <a:lvl2pPr marL="2403546" marR="0" indent="-324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4807092" marR="0" indent="-649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7210638" marR="0" indent="-97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9614184" marR="0" indent="-28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12017731" marR="0" indent="-353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14421276" marR="0" indent="-677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16824824" marR="0" indent="-1002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19228368" marR="0" indent="-56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82" name="Shape 82"/>
          <p:cNvSpPr txBox="1">
            <a:spLocks noGrp="1"/>
          </p:cNvSpPr>
          <p:nvPr>
            <p:ph type="sldNum" idx="12"/>
          </p:nvPr>
        </p:nvSpPr>
        <p:spPr>
          <a:xfrm>
            <a:off x="31455359" y="30510484"/>
            <a:ext cx="10241279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1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2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3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4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5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6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7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8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 txBox="1">
            <a:spLocks noGrp="1"/>
          </p:cNvSpPr>
          <p:nvPr>
            <p:ph type="title"/>
          </p:nvPr>
        </p:nvSpPr>
        <p:spPr>
          <a:xfrm>
            <a:off x="2194558" y="1318262"/>
            <a:ext cx="39502080" cy="5486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/>
            </a:lvl1pPr>
            <a:lvl2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0" marR="0" indent="0" algn="l" rtl="0">
              <a:spcBef>
                <a:spcPts val="0"/>
              </a:spcBef>
              <a:defRPr/>
            </a:lvl3pPr>
            <a:lvl4pPr marL="0" marR="0" indent="0" algn="l" rtl="0">
              <a:spcBef>
                <a:spcPts val="0"/>
              </a:spcBef>
              <a:defRPr/>
            </a:lvl4pPr>
            <a:lvl5pPr marL="0" marR="0" indent="0" algn="l" rtl="0">
              <a:spcBef>
                <a:spcPts val="0"/>
              </a:spcBef>
              <a:defRPr/>
            </a:lvl5pPr>
            <a:lvl6pPr marL="0" marR="0" indent="0" algn="l" rtl="0">
              <a:spcBef>
                <a:spcPts val="0"/>
              </a:spcBef>
              <a:defRPr/>
            </a:lvl6pPr>
            <a:lvl7pPr marL="0" marR="0" indent="0" algn="l" rtl="0">
              <a:spcBef>
                <a:spcPts val="0"/>
              </a:spcBef>
              <a:defRPr/>
            </a:lvl7pPr>
            <a:lvl8pPr marL="0" marR="0" indent="0" algn="l" rtl="0">
              <a:spcBef>
                <a:spcPts val="0"/>
              </a:spcBef>
              <a:defRPr/>
            </a:lvl8pPr>
            <a:lvl9pPr marL="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0" name="Shape 10"/>
          <p:cNvSpPr txBox="1">
            <a:spLocks noGrp="1"/>
          </p:cNvSpPr>
          <p:nvPr>
            <p:ph type="body" idx="1"/>
          </p:nvPr>
        </p:nvSpPr>
        <p:spPr>
          <a:xfrm>
            <a:off x="2194558" y="7680963"/>
            <a:ext cx="39502080" cy="2172462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802659" marR="0" indent="-558058" algn="l" rtl="0">
              <a:lnSpc>
                <a:spcPct val="100000"/>
              </a:lnSpc>
              <a:spcBef>
                <a:spcPts val="336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•"/>
              <a:defRPr/>
            </a:lvl1pPr>
            <a:lvl2pPr marL="3905762" marR="0" indent="-400561" algn="l" rtl="0">
              <a:lnSpc>
                <a:spcPct val="100000"/>
              </a:lnSpc>
              <a:spcBef>
                <a:spcPts val="294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–"/>
              <a:defRPr/>
            </a:lvl2pPr>
            <a:lvl3pPr marL="6008865" marR="0" indent="-230365" algn="l" rtl="0">
              <a:lnSpc>
                <a:spcPct val="100000"/>
              </a:lnSpc>
              <a:spcBef>
                <a:spcPts val="252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•"/>
              <a:defRPr/>
            </a:lvl3pPr>
            <a:lvl4pPr marL="8412411" marR="0" indent="-373311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–"/>
              <a:defRPr/>
            </a:lvl4pPr>
            <a:lvl5pPr marL="10815958" marR="0" indent="-363857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»"/>
              <a:defRPr/>
            </a:lvl5pPr>
            <a:lvl6pPr marL="13219505" marR="0" indent="-367104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•"/>
              <a:defRPr/>
            </a:lvl6pPr>
            <a:lvl7pPr marL="15623049" marR="0" indent="-370349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•"/>
              <a:defRPr/>
            </a:lvl7pPr>
            <a:lvl8pPr marL="18026596" marR="0" indent="-373595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•"/>
              <a:defRPr/>
            </a:lvl8pPr>
            <a:lvl9pPr marL="20430142" marR="0" indent="-364142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•"/>
              <a:defRPr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dt" idx="10"/>
          </p:nvPr>
        </p:nvSpPr>
        <p:spPr>
          <a:xfrm>
            <a:off x="2194558" y="30510484"/>
            <a:ext cx="10241279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1pPr>
            <a:lvl2pPr marL="2403546" marR="0" indent="-324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4807092" marR="0" indent="-649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7210638" marR="0" indent="-97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9614184" marR="0" indent="-28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12017731" marR="0" indent="-353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14421276" marR="0" indent="-677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16824824" marR="0" indent="-1002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19228368" marR="0" indent="-56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ftr" idx="11"/>
          </p:nvPr>
        </p:nvSpPr>
        <p:spPr>
          <a:xfrm>
            <a:off x="14996159" y="30510484"/>
            <a:ext cx="13898879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1pPr>
            <a:lvl2pPr marL="2403546" marR="0" indent="-324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4807092" marR="0" indent="-649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7210638" marR="0" indent="-97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9614184" marR="0" indent="-28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12017731" marR="0" indent="-353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14421276" marR="0" indent="-677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16824824" marR="0" indent="-1002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19228368" marR="0" indent="-56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sldNum" idx="12"/>
          </p:nvPr>
        </p:nvSpPr>
        <p:spPr>
          <a:xfrm>
            <a:off x="31455359" y="30510484"/>
            <a:ext cx="10241279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1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2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3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4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5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6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7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8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</p:sldLayoutIdLst>
  <p:hf sldNum="0" hdr="0" ftr="0" dt="0"/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5.png"/><Relationship Id="rId20" Type="http://schemas.openxmlformats.org/officeDocument/2006/relationships/image" Target="../media/image16.png"/><Relationship Id="rId21" Type="http://schemas.openxmlformats.org/officeDocument/2006/relationships/image" Target="../media/image17.png"/><Relationship Id="rId22" Type="http://schemas.openxmlformats.org/officeDocument/2006/relationships/image" Target="../media/image18.png"/><Relationship Id="rId23" Type="http://schemas.openxmlformats.org/officeDocument/2006/relationships/image" Target="../media/image19.png"/><Relationship Id="rId24" Type="http://schemas.openxmlformats.org/officeDocument/2006/relationships/image" Target="../media/image20.png"/><Relationship Id="rId25" Type="http://schemas.openxmlformats.org/officeDocument/2006/relationships/image" Target="../media/image21.tiff"/><Relationship Id="rId26" Type="http://schemas.openxmlformats.org/officeDocument/2006/relationships/image" Target="../media/image22.png"/><Relationship Id="rId10" Type="http://schemas.openxmlformats.org/officeDocument/2006/relationships/image" Target="../media/image6.png"/><Relationship Id="rId11" Type="http://schemas.openxmlformats.org/officeDocument/2006/relationships/image" Target="../media/image7.png"/><Relationship Id="rId12" Type="http://schemas.openxmlformats.org/officeDocument/2006/relationships/image" Target="../media/image8.jpg"/><Relationship Id="rId13" Type="http://schemas.openxmlformats.org/officeDocument/2006/relationships/image" Target="../media/image9.png"/><Relationship Id="rId14" Type="http://schemas.openxmlformats.org/officeDocument/2006/relationships/image" Target="../media/image10.png"/><Relationship Id="rId15" Type="http://schemas.openxmlformats.org/officeDocument/2006/relationships/image" Target="../media/image11.png"/><Relationship Id="rId16" Type="http://schemas.openxmlformats.org/officeDocument/2006/relationships/image" Target="../media/image12.png"/><Relationship Id="rId17" Type="http://schemas.openxmlformats.org/officeDocument/2006/relationships/image" Target="../media/image13.png"/><Relationship Id="rId18" Type="http://schemas.openxmlformats.org/officeDocument/2006/relationships/image" Target="../media/image14.tiff"/><Relationship Id="rId19" Type="http://schemas.openxmlformats.org/officeDocument/2006/relationships/image" Target="../media/image15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2.jpg"/><Relationship Id="rId5" Type="http://schemas.openxmlformats.org/officeDocument/2006/relationships/image" Target="../media/image3.jpg"/><Relationship Id="rId6" Type="http://schemas.openxmlformats.org/officeDocument/2006/relationships/hyperlink" Target="NULL" TargetMode="External"/><Relationship Id="rId7" Type="http://schemas.openxmlformats.org/officeDocument/2006/relationships/hyperlink" Target="http://kdahlquist.github.io/GRNmap/" TargetMode="External"/><Relationship Id="rId8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17C00"/>
            </a:gs>
            <a:gs pos="1000">
              <a:srgbClr val="017C00"/>
            </a:gs>
            <a:gs pos="99000">
              <a:srgbClr val="003700"/>
            </a:gs>
            <a:gs pos="100000">
              <a:srgbClr val="003700"/>
            </a:gs>
          </a:gsLst>
          <a:lin ang="5400000" scaled="0"/>
        </a:gra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39456670" y="21937450"/>
            <a:ext cx="3576307" cy="3899187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Shape 109"/>
          <p:cNvSpPr/>
          <p:nvPr/>
        </p:nvSpPr>
        <p:spPr>
          <a:xfrm>
            <a:off x="22515539" y="20513329"/>
            <a:ext cx="9918560" cy="1178596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buClr>
                <a:srgbClr val="000000"/>
              </a:buClr>
              <a:buSzPct val="25000"/>
            </a:pPr>
            <a:r>
              <a:rPr lang="en-US" sz="2200" b="1" dirty="0" smtClean="0">
                <a:solidFill>
                  <a:schemeClr val="dk1"/>
                </a:solidFill>
              </a:rPr>
              <a:t>Mocha and Chai JavaScript testing Framework</a:t>
            </a:r>
            <a:endParaRPr lang="en-US" sz="2200" b="1" dirty="0">
              <a:solidFill>
                <a:schemeClr val="dk1"/>
              </a:solidFill>
            </a:endParaRPr>
          </a:p>
          <a:p>
            <a:pPr marL="236538" lvl="0" indent="-236538"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200" dirty="0" smtClean="0"/>
              <a:t>The unit testing framework consists of 216 passing tests covering over </a:t>
            </a:r>
          </a:p>
          <a:p>
            <a:pPr lvl="0">
              <a:buClr>
                <a:srgbClr val="000000"/>
              </a:buClr>
              <a:buSzPct val="100000"/>
            </a:pPr>
            <a:r>
              <a:rPr lang="en-US" sz="2200" dirty="0" smtClean="0"/>
              <a:t>   500 test files.</a:t>
            </a:r>
          </a:p>
          <a:p>
            <a:pPr marL="236538" lvl="0" indent="-236538"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200" dirty="0" smtClean="0"/>
              <a:t>The addition of SIF and </a:t>
            </a:r>
            <a:r>
              <a:rPr lang="en-US" sz="2200" dirty="0" err="1" smtClean="0"/>
              <a:t>GraphML</a:t>
            </a:r>
            <a:r>
              <a:rPr lang="en-US" sz="2200" dirty="0" smtClean="0"/>
              <a:t> file format options besides the existing Excel imports, required re-organization of the testing framework.</a:t>
            </a:r>
          </a:p>
          <a:p>
            <a:pPr marL="236538" lvl="0" indent="-236538"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200" dirty="0" smtClean="0"/>
              <a:t>Testing is now split into two different test groups, with </a:t>
            </a:r>
            <a:r>
              <a:rPr lang="en-US" sz="2200" i="1" dirty="0" smtClean="0"/>
              <a:t>semantic</a:t>
            </a:r>
            <a:r>
              <a:rPr lang="en-US" sz="2200" dirty="0" smtClean="0"/>
              <a:t> </a:t>
            </a:r>
            <a:r>
              <a:rPr lang="en-US" sz="2200" dirty="0" smtClean="0"/>
              <a:t>tests being file-format independent, and individualized </a:t>
            </a:r>
            <a:r>
              <a:rPr lang="en-US" sz="2200" i="1" dirty="0" smtClean="0"/>
              <a:t>syntactic</a:t>
            </a:r>
            <a:r>
              <a:rPr lang="en-US" sz="2200" dirty="0" smtClean="0"/>
              <a:t> </a:t>
            </a:r>
            <a:r>
              <a:rPr lang="en-US" sz="2200" dirty="0" smtClean="0"/>
              <a:t>tests being based on the different file formats.</a:t>
            </a:r>
          </a:p>
          <a:p>
            <a:pPr marL="236538" lvl="0" indent="-236538"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200" dirty="0" smtClean="0"/>
              <a:t>Errors found in the </a:t>
            </a:r>
            <a:r>
              <a:rPr lang="en-US" sz="2200" dirty="0" smtClean="0"/>
              <a:t>semantic </a:t>
            </a:r>
            <a:r>
              <a:rPr lang="en-US" sz="2200" dirty="0" smtClean="0"/>
              <a:t>checker test are generally considered fatal, whereas most of the </a:t>
            </a:r>
            <a:r>
              <a:rPr lang="en-US" sz="2200" dirty="0" smtClean="0"/>
              <a:t>syntactic </a:t>
            </a:r>
            <a:r>
              <a:rPr lang="en-US" sz="2200" dirty="0" smtClean="0"/>
              <a:t>checker tests return warnings.</a:t>
            </a:r>
          </a:p>
        </p:txBody>
      </p:sp>
      <p:sp>
        <p:nvSpPr>
          <p:cNvPr id="84" name="Shape 84"/>
          <p:cNvSpPr/>
          <p:nvPr/>
        </p:nvSpPr>
        <p:spPr>
          <a:xfrm>
            <a:off x="730112" y="706082"/>
            <a:ext cx="42736498" cy="496809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480700" tIns="240350" rIns="480700" bIns="240350" anchor="ctr" anchorCtr="0">
            <a:noAutofit/>
          </a:bodyPr>
          <a:lstStyle/>
          <a:p>
            <a:pPr lvl="0" algn="ctr">
              <a:buClr>
                <a:srgbClr val="014D00"/>
              </a:buClr>
              <a:buSzPct val="25000"/>
            </a:pPr>
            <a:r>
              <a:rPr lang="en-US" sz="9000" dirty="0">
                <a:solidFill>
                  <a:srgbClr val="014D00"/>
                </a:solidFill>
              </a:rPr>
              <a:t>Improved data interoperability for </a:t>
            </a:r>
            <a:r>
              <a:rPr lang="en-US" sz="9000" dirty="0" err="1">
                <a:solidFill>
                  <a:srgbClr val="014D00"/>
                </a:solidFill>
              </a:rPr>
              <a:t>GRNsight</a:t>
            </a:r>
            <a:r>
              <a:rPr lang="en-US" sz="9000" dirty="0">
                <a:solidFill>
                  <a:srgbClr val="014D00"/>
                </a:solidFill>
              </a:rPr>
              <a:t>: a web </a:t>
            </a:r>
            <a:r>
              <a:rPr lang="en-US" sz="9000" dirty="0" smtClean="0">
                <a:solidFill>
                  <a:srgbClr val="014D00"/>
                </a:solidFill>
              </a:rPr>
              <a:t>application</a:t>
            </a:r>
          </a:p>
          <a:p>
            <a:pPr lvl="0" algn="ctr">
              <a:buClr>
                <a:srgbClr val="014D00"/>
              </a:buClr>
              <a:buSzPct val="25000"/>
            </a:pPr>
            <a:r>
              <a:rPr lang="en-US" sz="9000" dirty="0" smtClean="0">
                <a:solidFill>
                  <a:srgbClr val="014D00"/>
                </a:solidFill>
              </a:rPr>
              <a:t>for </a:t>
            </a:r>
            <a:r>
              <a:rPr lang="en-US" sz="9000" dirty="0">
                <a:solidFill>
                  <a:srgbClr val="014D00"/>
                </a:solidFill>
              </a:rPr>
              <a:t>visualizing models of gene regulatory networks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4D00"/>
              </a:buClr>
              <a:buSzPct val="25000"/>
              <a:buFont typeface="Arial"/>
              <a:buNone/>
            </a:pPr>
            <a:r>
              <a:rPr lang="en-US" sz="1400" b="0" i="0" u="none" strike="noStrike" cap="none" baseline="0" dirty="0" smtClean="0">
                <a:solidFill>
                  <a:srgbClr val="014D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 </a:t>
            </a:r>
            <a:endParaRPr lang="en-US" sz="1400" b="0" i="0" u="none" strike="noStrike" cap="none" baseline="0" dirty="0">
              <a:solidFill>
                <a:srgbClr val="014D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lvl="0" algn="ctr">
              <a:lnSpc>
                <a:spcPct val="80000"/>
              </a:lnSpc>
              <a:buClr>
                <a:schemeClr val="dk1"/>
              </a:buClr>
              <a:buSzPct val="25000"/>
            </a:pPr>
            <a:r>
              <a:rPr lang="en-US" sz="4000" b="0" i="0" u="none" strike="noStrike" cap="none" baseline="0" dirty="0" err="1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Mihir</a:t>
            </a:r>
            <a:r>
              <a:rPr lang="en-US" sz="4000" b="0" i="0" u="none" strike="noStrike" cap="none" baseline="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 </a:t>
            </a:r>
            <a:r>
              <a:rPr lang="en-US" sz="4000" b="0" i="0" u="none" strike="noStrike" cap="none" baseline="0" dirty="0" err="1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Samdarshi</a:t>
            </a:r>
            <a:r>
              <a:rPr lang="en-US" sz="4000" b="0" i="0" u="none" strike="noStrike" cap="none" baseline="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*, </a:t>
            </a:r>
            <a:r>
              <a:rPr lang="en-US" sz="4000" b="0" i="0" u="none" strike="noStrike" cap="none" baseline="0" dirty="0" err="1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Yeon</a:t>
            </a:r>
            <a:r>
              <a:rPr lang="en-US" sz="4000" b="0" i="0" u="none" strike="noStrike" cap="none" baseline="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-Soo Shin**, Edward </a:t>
            </a:r>
            <a:r>
              <a:rPr lang="en-US" sz="4000" b="0" i="0" u="none" strike="noStrike" cap="none" baseline="0" dirty="0" err="1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Bachoura</a:t>
            </a:r>
            <a:r>
              <a:rPr lang="en-US" sz="4000" b="0" i="0" u="none" strike="noStrike" cap="none" baseline="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**, Eileen Choe**,</a:t>
            </a:r>
            <a:r>
              <a:rPr lang="en-US" sz="40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 </a:t>
            </a:r>
            <a:r>
              <a:rPr lang="en-US" sz="4000" dirty="0" smtClean="0">
                <a:solidFill>
                  <a:schemeClr val="dk1"/>
                </a:solidFill>
              </a:rPr>
              <a:t>Nicole </a:t>
            </a:r>
            <a:r>
              <a:rPr lang="en-US" sz="4000" dirty="0">
                <a:solidFill>
                  <a:schemeClr val="dk1"/>
                </a:solidFill>
              </a:rPr>
              <a:t>A. Anguiano**, </a:t>
            </a:r>
            <a:r>
              <a:rPr lang="en-US" sz="4000" dirty="0" err="1" smtClean="0">
                <a:solidFill>
                  <a:schemeClr val="dk1"/>
                </a:solidFill>
              </a:rPr>
              <a:t>Anindita</a:t>
            </a:r>
            <a:r>
              <a:rPr lang="en-US" sz="4000" dirty="0" smtClean="0">
                <a:solidFill>
                  <a:schemeClr val="dk1"/>
                </a:solidFill>
              </a:rPr>
              <a:t> </a:t>
            </a:r>
            <a:r>
              <a:rPr lang="en-US" sz="4000" dirty="0" err="1">
                <a:solidFill>
                  <a:schemeClr val="dk1"/>
                </a:solidFill>
              </a:rPr>
              <a:t>Varshneya</a:t>
            </a:r>
            <a:r>
              <a:rPr lang="en-US" sz="4000" dirty="0">
                <a:solidFill>
                  <a:schemeClr val="dk1"/>
                </a:solidFill>
              </a:rPr>
              <a:t>*, John </a:t>
            </a:r>
            <a:r>
              <a:rPr lang="en-US" sz="4000" b="0" i="0" u="none" strike="noStrike" cap="none" baseline="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David N. </a:t>
            </a:r>
            <a:r>
              <a:rPr lang="en-US" sz="4000" b="0" i="0" u="none" strike="noStrike" cap="none" baseline="0" dirty="0" err="1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Dionisio</a:t>
            </a:r>
            <a:r>
              <a:rPr lang="en-US" sz="4000" b="0" i="0" u="none" strike="noStrike" cap="none" baseline="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**, Kam D. </a:t>
            </a:r>
            <a:r>
              <a:rPr lang="en-US" sz="4000" b="0" i="0" u="none" strike="noStrike" cap="none" baseline="0" dirty="0" err="1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Dahlquist</a:t>
            </a:r>
            <a:r>
              <a:rPr lang="en-US" sz="4000" b="0" i="0" u="none" strike="noStrike" cap="none" baseline="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*</a:t>
            </a:r>
            <a:endParaRPr lang="en-US" sz="4000" b="0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00" b="0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lvl="0" algn="ctr">
              <a:lnSpc>
                <a:spcPct val="80000"/>
              </a:lnSpc>
              <a:buClr>
                <a:schemeClr val="dk1"/>
              </a:buClr>
              <a:buSzPct val="25000"/>
            </a:pPr>
            <a:r>
              <a:rPr lang="en-US" sz="3200" b="0" i="0" u="none" strike="noStrike" cap="none" baseline="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*</a:t>
            </a:r>
            <a:r>
              <a:rPr lang="en-US" sz="3200" b="0" i="0" u="none" strike="noStrike" cap="none" baseline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Department of Biology, </a:t>
            </a:r>
            <a:r>
              <a:rPr lang="en-US" sz="3200" dirty="0" smtClean="0">
                <a:solidFill>
                  <a:schemeClr val="dk1"/>
                </a:solidFill>
              </a:rPr>
              <a:t>**Department </a:t>
            </a:r>
            <a:r>
              <a:rPr lang="en-US" sz="3200" dirty="0">
                <a:solidFill>
                  <a:schemeClr val="dk1"/>
                </a:solidFill>
              </a:rPr>
              <a:t>of Electrical Engineering and Computer </a:t>
            </a:r>
            <a:r>
              <a:rPr lang="en-US" sz="3200" dirty="0" smtClean="0">
                <a:solidFill>
                  <a:schemeClr val="dk1"/>
                </a:solidFill>
              </a:rPr>
              <a:t>Science,</a:t>
            </a:r>
            <a:r>
              <a:rPr lang="en-US" sz="3200" b="0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 </a:t>
            </a:r>
            <a:r>
              <a:rPr lang="en-US" sz="3200" b="0" i="0" u="none" strike="noStrike" cap="none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Loyola </a:t>
            </a:r>
            <a:r>
              <a:rPr lang="en-US" sz="3200" b="0" i="0" u="none" strike="noStrike" cap="none" baseline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Marymount University, 1 LMU Drive, Los Angeles, CA 90045</a:t>
            </a:r>
          </a:p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00" b="0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14D00"/>
              </a:buClr>
              <a:buSzPct val="25000"/>
              <a:buFont typeface="Arial"/>
              <a:buNone/>
            </a:pPr>
            <a:r>
              <a:rPr lang="en-US" sz="3800" b="0" i="0" u="none" strike="noStrike" cap="none" baseline="0" dirty="0">
                <a:solidFill>
                  <a:srgbClr val="014D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 http://dondi.github.io/GRNsight/</a:t>
            </a:r>
          </a:p>
        </p:txBody>
      </p:sp>
      <p:pic>
        <p:nvPicPr>
          <p:cNvPr id="113" name="Shape 1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182061" y="1314415"/>
            <a:ext cx="4366973" cy="2194163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Shape 90"/>
          <p:cNvSpPr/>
          <p:nvPr/>
        </p:nvSpPr>
        <p:spPr>
          <a:xfrm>
            <a:off x="726713" y="7312237"/>
            <a:ext cx="10291175" cy="700177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36538" marR="0" lvl="0" indent="-2365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200" b="0" i="0" u="none" strike="noStrike" cap="none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The central dogma of molecular biology describes the flow of information in a cell during gene expression from DNA to RNA to protein.</a:t>
            </a:r>
          </a:p>
          <a:p>
            <a:pPr marL="236538" marR="0" lvl="0" indent="-2365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200" b="0" i="0" u="none" strike="noStrike" cap="none" baseline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Transcription factors control gene expression by binding to regulatory DNA sequences.</a:t>
            </a:r>
          </a:p>
          <a:p>
            <a:pPr marL="236538" marR="0" lvl="0" indent="-2365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200" b="0" i="0" u="none" strike="noStrike" cap="none" baseline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Activators increase gene expression.</a:t>
            </a:r>
          </a:p>
          <a:p>
            <a:pPr marL="236538" marR="0" lvl="0" indent="-2365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200" b="0" i="0" u="none" strike="noStrike" cap="none" baseline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Repressors decrease gene expression.</a:t>
            </a:r>
          </a:p>
          <a:p>
            <a:pPr marL="236538" marR="0" lvl="0" indent="-2365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200" b="0" i="0" u="none" strike="noStrike" cap="none" baseline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Transcription factors are themselves proteins encoded by genes.</a:t>
            </a:r>
          </a:p>
          <a:p>
            <a:pPr marL="236538" marR="0" lvl="0" indent="-2365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200" b="0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236538" marR="0" lvl="0" indent="-2365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200" b="0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236538" marR="0" lvl="0" indent="-2365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200" b="0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236538" marR="0" lvl="0" indent="-2365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200" b="0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236538" marR="0" lvl="0" indent="-2365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200" b="0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236538" marR="0" lvl="0" indent="-2365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400" b="0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236538" marR="0" lvl="0" indent="-2365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400" b="0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236538" marR="0" lvl="0" indent="-2365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2200" b="0" i="0" u="none" strike="noStrike" cap="none" baseline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                 </a:t>
            </a:r>
            <a:r>
              <a:rPr lang="en-US" sz="1500" b="0" i="0" u="none" strike="noStrike" cap="none" baseline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Freeman (2002)</a:t>
            </a:r>
          </a:p>
          <a:p>
            <a:pPr marL="236538" marR="0" lvl="0" indent="-2365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200" b="0" i="0" u="none" strike="noStrike" cap="none" baseline="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A </a:t>
            </a:r>
            <a:r>
              <a:rPr lang="en-US" sz="2200" b="0" i="0" u="none" strike="noStrike" cap="none" baseline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gene regulatory network (GRN) consists of genes, transcription factors, and the regulatory connections between them, which govern the level of expression of mRNA and proteins from those genes</a:t>
            </a:r>
            <a:r>
              <a:rPr lang="en-US" sz="2200" b="0" i="0" u="none" strike="noStrike" cap="none" baseline="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.</a:t>
            </a:r>
            <a:endParaRPr sz="2200" b="0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236538" marR="0" lvl="0" indent="-2365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200" b="0" i="0" u="none" strike="noStrike" cap="none" baseline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Each node represents the gene, </a:t>
            </a:r>
            <a:r>
              <a:rPr lang="en-US" sz="2200" b="0" i="0" u="none" strike="noStrike" cap="none" baseline="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mRNA</a:t>
            </a:r>
            <a:r>
              <a:rPr lang="en-US" sz="2200" b="0" i="0" u="none" strike="noStrike" cap="none" baseline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, and </a:t>
            </a:r>
            <a:r>
              <a:rPr lang="en-US" sz="2200" b="0" i="0" u="none" strike="noStrike" cap="none" baseline="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protein </a:t>
            </a:r>
            <a:r>
              <a:rPr lang="en-US" sz="2200" b="0" i="0" u="none" strike="noStrike" cap="none" baseline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expressed from the gene.</a:t>
            </a:r>
          </a:p>
          <a:p>
            <a:pPr marL="236538" marR="0" lvl="0" indent="-2365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200" b="0" i="0" u="none" strike="noStrike" cap="none" baseline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Each edge represents a regulatory relationship.</a:t>
            </a:r>
          </a:p>
          <a:p>
            <a:pPr marL="236538" marR="0" lvl="0" indent="-2365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200" b="0" i="0" u="none" strike="noStrike" cap="none" baseline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All the nodes are transcription factors themselves.</a:t>
            </a:r>
          </a:p>
        </p:txBody>
      </p:sp>
      <p:sp>
        <p:nvSpPr>
          <p:cNvPr id="58" name="Shape 91"/>
          <p:cNvSpPr/>
          <p:nvPr/>
        </p:nvSpPr>
        <p:spPr>
          <a:xfrm>
            <a:off x="1751903" y="11919766"/>
            <a:ext cx="191585" cy="248205"/>
          </a:xfrm>
          <a:prstGeom prst="rect">
            <a:avLst/>
          </a:prstGeom>
          <a:solidFill>
            <a:schemeClr val="lt1"/>
          </a:solidFill>
          <a:ln w="9525" cap="flat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95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  <p:pic>
        <p:nvPicPr>
          <p:cNvPr id="61" name="Shape 117"/>
          <p:cNvPicPr preferRelativeResize="0"/>
          <p:nvPr/>
        </p:nvPicPr>
        <p:blipFill rotWithShape="1">
          <a:blip r:embed="rId4">
            <a:alphaModFix/>
          </a:blip>
          <a:srcRect r="10182"/>
          <a:stretch/>
        </p:blipFill>
        <p:spPr>
          <a:xfrm>
            <a:off x="1680221" y="9845694"/>
            <a:ext cx="2490747" cy="2083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Shape 118"/>
          <p:cNvPicPr preferRelativeResize="0"/>
          <p:nvPr/>
        </p:nvPicPr>
        <p:blipFill rotWithShape="1">
          <a:blip r:embed="rId5">
            <a:alphaModFix/>
          </a:blip>
          <a:srcRect l="27345" t="34020" b="29849"/>
          <a:stretch/>
        </p:blipFill>
        <p:spPr>
          <a:xfrm>
            <a:off x="4757709" y="9997166"/>
            <a:ext cx="5101933" cy="1903249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Shape 100"/>
          <p:cNvSpPr/>
          <p:nvPr/>
        </p:nvSpPr>
        <p:spPr>
          <a:xfrm>
            <a:off x="33101988" y="17954507"/>
            <a:ext cx="9921300" cy="928674"/>
          </a:xfrm>
          <a:prstGeom prst="rect">
            <a:avLst/>
          </a:prstGeom>
          <a:solidFill>
            <a:schemeClr val="lt1">
              <a:alpha val="69019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C00"/>
              </a:buClr>
              <a:buSzPct val="25000"/>
              <a:buFont typeface="Helvetica Neue"/>
              <a:buNone/>
            </a:pPr>
            <a:r>
              <a:rPr lang="en-US" sz="3600" b="0" i="0" u="none" strike="noStrike" cap="none" baseline="0" dirty="0">
                <a:solidFill>
                  <a:srgbClr val="017C00"/>
                </a:solidFill>
                <a:latin typeface="Helvetica Neue"/>
                <a:ea typeface="Helvetica Neue"/>
                <a:cs typeface="Helvetica Neue"/>
                <a:sym typeface="Helvetica Neue"/>
                <a:rtl val="0"/>
              </a:rPr>
              <a:t>Future Directions</a:t>
            </a:r>
          </a:p>
        </p:txBody>
      </p:sp>
      <p:sp>
        <p:nvSpPr>
          <p:cNvPr id="70" name="Shape 101"/>
          <p:cNvSpPr/>
          <p:nvPr/>
        </p:nvSpPr>
        <p:spPr>
          <a:xfrm>
            <a:off x="33101988" y="26205821"/>
            <a:ext cx="9924299" cy="935099"/>
          </a:xfrm>
          <a:prstGeom prst="rect">
            <a:avLst/>
          </a:prstGeom>
          <a:solidFill>
            <a:schemeClr val="lt1">
              <a:alpha val="69019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C00"/>
              </a:buClr>
              <a:buSzPct val="25000"/>
              <a:buFont typeface="Helvetica Neue"/>
              <a:buNone/>
            </a:pPr>
            <a:r>
              <a:rPr lang="en-US" sz="3600" b="0" i="0" u="none" strike="noStrike" cap="none" baseline="0" dirty="0">
                <a:solidFill>
                  <a:srgbClr val="017C00"/>
                </a:solidFill>
                <a:latin typeface="Helvetica Neue"/>
                <a:ea typeface="Helvetica Neue"/>
                <a:cs typeface="Helvetica Neue"/>
                <a:sym typeface="Helvetica Neue"/>
                <a:rtl val="0"/>
              </a:rPr>
              <a:t>Acknowledgments</a:t>
            </a:r>
          </a:p>
        </p:txBody>
      </p:sp>
      <p:sp>
        <p:nvSpPr>
          <p:cNvPr id="71" name="Shape 102"/>
          <p:cNvSpPr/>
          <p:nvPr/>
        </p:nvSpPr>
        <p:spPr>
          <a:xfrm>
            <a:off x="33104987" y="28838965"/>
            <a:ext cx="9921300" cy="935099"/>
          </a:xfrm>
          <a:prstGeom prst="rect">
            <a:avLst/>
          </a:prstGeom>
          <a:solidFill>
            <a:schemeClr val="lt1">
              <a:alpha val="69019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C00"/>
              </a:buClr>
              <a:buSzPct val="25000"/>
              <a:buFont typeface="Helvetica Neue"/>
              <a:buNone/>
            </a:pPr>
            <a:r>
              <a:rPr lang="en-US" sz="3600" b="0" i="0" u="none" strike="noStrike" cap="none" baseline="0">
                <a:solidFill>
                  <a:srgbClr val="017C00"/>
                </a:solidFill>
                <a:latin typeface="Helvetica Neue"/>
                <a:ea typeface="Helvetica Neue"/>
                <a:cs typeface="Helvetica Neue"/>
                <a:sym typeface="Helvetica Neue"/>
                <a:rtl val="0"/>
              </a:rPr>
              <a:t>References</a:t>
            </a:r>
          </a:p>
        </p:txBody>
      </p:sp>
      <p:sp>
        <p:nvSpPr>
          <p:cNvPr id="72" name="Shape 103"/>
          <p:cNvSpPr/>
          <p:nvPr/>
        </p:nvSpPr>
        <p:spPr>
          <a:xfrm>
            <a:off x="33101988" y="18883181"/>
            <a:ext cx="9910112" cy="185218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36538" marR="0" lvl="0" indent="-2365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700"/>
              </a:buClr>
              <a:buSzPct val="100000"/>
              <a:buFont typeface="Arial"/>
              <a:buChar char="•"/>
            </a:pPr>
            <a:r>
              <a:rPr lang="en-US" sz="2200" dirty="0" smtClean="0">
                <a:solidFill>
                  <a:schemeClr val="dk1"/>
                </a:solidFill>
              </a:rPr>
              <a:t>Further expand and refine the unit testing framework.</a:t>
            </a:r>
          </a:p>
          <a:p>
            <a:pPr marL="236538" marR="0" lvl="0" indent="-2365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700"/>
              </a:buClr>
              <a:buSzPct val="100000"/>
              <a:buFont typeface="Arial"/>
              <a:buChar char="•"/>
            </a:pPr>
            <a:r>
              <a:rPr lang="en-US" sz="2200" dirty="0" smtClean="0">
                <a:solidFill>
                  <a:schemeClr val="dk1"/>
                </a:solidFill>
              </a:rPr>
              <a:t>Allow users to set edge thickness normalization values so that different graphs can be compared on the same scale.</a:t>
            </a:r>
          </a:p>
          <a:p>
            <a:pPr marL="236538" marR="0" lvl="0" indent="-2365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700"/>
              </a:buClr>
              <a:buSzPct val="100000"/>
              <a:buFont typeface="Arial"/>
              <a:buChar char="•"/>
            </a:pPr>
            <a:r>
              <a:rPr lang="en-US" sz="2200" dirty="0" smtClean="0">
                <a:solidFill>
                  <a:schemeClr val="dk1"/>
                </a:solidFill>
              </a:rPr>
              <a:t>Calculate and present graph statistics, such as </a:t>
            </a:r>
            <a:r>
              <a:rPr lang="en-US" sz="2200" dirty="0" err="1" smtClean="0">
                <a:solidFill>
                  <a:schemeClr val="dk1"/>
                </a:solidFill>
              </a:rPr>
              <a:t>betweenness</a:t>
            </a:r>
            <a:r>
              <a:rPr lang="en-US" sz="2200" dirty="0" smtClean="0">
                <a:solidFill>
                  <a:schemeClr val="dk1"/>
                </a:solidFill>
              </a:rPr>
              <a:t> centrality.</a:t>
            </a:r>
            <a:endParaRPr lang="en-US" sz="2200" dirty="0">
              <a:solidFill>
                <a:schemeClr val="dk1"/>
              </a:solidFill>
            </a:endParaRPr>
          </a:p>
          <a:p>
            <a:pPr marL="236538" marR="0" lvl="0" indent="-2365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700"/>
              </a:buClr>
              <a:buSzPct val="100000"/>
              <a:buFont typeface="Arial"/>
              <a:buChar char="•"/>
            </a:pPr>
            <a:r>
              <a:rPr lang="en-US" sz="2200" b="0" i="0" u="none" strike="noStrike" cap="none" baseline="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Add new graph layout options.</a:t>
            </a:r>
            <a:endParaRPr lang="en-US" sz="2200" b="0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75" name="Shape 111"/>
          <p:cNvSpPr/>
          <p:nvPr/>
        </p:nvSpPr>
        <p:spPr>
          <a:xfrm>
            <a:off x="33102001" y="27140925"/>
            <a:ext cx="9921300" cy="149030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36538" marR="0" lvl="0" indent="-23336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ct val="100000"/>
              <a:buFont typeface="Arial"/>
              <a:buChar char="•"/>
            </a:pPr>
            <a:r>
              <a:rPr lang="en-US" sz="2200" b="0" i="0" u="none" strike="noStrike" cap="none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This work is partially supported by NSF award 0921038 </a:t>
            </a:r>
            <a:r>
              <a:rPr lang="en-US" sz="22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(</a:t>
            </a:r>
            <a:r>
              <a:rPr lang="en-US" sz="2200" b="0" i="0" u="none" strike="noStrike" cap="none" baseline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K.D.D., B.G.F.),</a:t>
            </a:r>
            <a:r>
              <a:rPr lang="en-US" sz="2200" b="0" i="0" u="none" strike="noStrike" cap="none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 a Kadner-Pitts Research Grant (K.D.D.), </a:t>
            </a:r>
            <a:r>
              <a:rPr lang="en-US" sz="2200" b="0" i="0" u="none" strike="noStrike" cap="none" baseline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the </a:t>
            </a:r>
            <a:r>
              <a:rPr lang="en-US" sz="2200" b="0" i="0" u="none" strike="noStrike" cap="none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Loyola Marymount University Rains Research Assistant Program </a:t>
            </a:r>
            <a:r>
              <a:rPr lang="en-US" sz="22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(</a:t>
            </a:r>
            <a:r>
              <a:rPr lang="en-US" sz="2200" b="0" i="0" u="none" strike="noStrike" cap="none" baseline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N.A.A.),</a:t>
            </a:r>
            <a:r>
              <a:rPr lang="en-US" sz="2200" b="0" i="0" u="none" strike="noStrike" cap="none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 </a:t>
            </a:r>
            <a:r>
              <a:rPr lang="en-US" sz="2200" b="0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and the Loyola Marymount University Summer Undergraduate Research Program </a:t>
            </a:r>
            <a:r>
              <a:rPr lang="en-US" sz="2200" b="0" i="0" u="none" strike="noStrike" cap="none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(A.V.).</a:t>
            </a:r>
            <a:r>
              <a:rPr lang="en-US" sz="2200" b="0" i="0" u="none" strike="noStrike" cap="none" baseline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 </a:t>
            </a:r>
            <a:endParaRPr lang="en-US" sz="2200" b="0" i="0" u="none" strike="noStrike" cap="none" baseline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76" name="Shape 112"/>
          <p:cNvSpPr/>
          <p:nvPr/>
        </p:nvSpPr>
        <p:spPr>
          <a:xfrm>
            <a:off x="33111677" y="29774162"/>
            <a:ext cx="9921300" cy="252031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36538" indent="-236538">
              <a:buClr>
                <a:srgbClr val="003700"/>
              </a:buClr>
              <a:buSzPct val="100000"/>
              <a:buFont typeface="Arial"/>
              <a:buChar char="•"/>
            </a:pPr>
            <a:r>
              <a:rPr lang="en-US" dirty="0" err="1"/>
              <a:t>Dahlquist</a:t>
            </a:r>
            <a:r>
              <a:rPr lang="en-US" dirty="0"/>
              <a:t>, K.D., </a:t>
            </a:r>
            <a:r>
              <a:rPr lang="en-US" dirty="0" err="1"/>
              <a:t>Dionisio</a:t>
            </a:r>
            <a:r>
              <a:rPr lang="en-US" dirty="0"/>
              <a:t>, J.D.N., Fitzpatrick, B.G., Anguiano, N.A., </a:t>
            </a:r>
            <a:r>
              <a:rPr lang="en-US" dirty="0" err="1"/>
              <a:t>Varshneya</a:t>
            </a:r>
            <a:r>
              <a:rPr lang="en-US" dirty="0"/>
              <a:t>, A., Southwick, B.J., </a:t>
            </a:r>
            <a:r>
              <a:rPr lang="en-US" dirty="0" err="1"/>
              <a:t>Samdarshi</a:t>
            </a:r>
            <a:r>
              <a:rPr lang="en-US" dirty="0"/>
              <a:t>, M. (2016) </a:t>
            </a:r>
            <a:r>
              <a:rPr lang="en-US" dirty="0" err="1"/>
              <a:t>GRNsight</a:t>
            </a:r>
            <a:r>
              <a:rPr lang="en-US" dirty="0"/>
              <a:t>: a web application and service for visualizing models of small- to medium-scale gene regulatory networks. </a:t>
            </a:r>
            <a:r>
              <a:rPr lang="en-US" i="1" dirty="0" err="1"/>
              <a:t>PeerJ</a:t>
            </a:r>
            <a:r>
              <a:rPr lang="en-US" i="1" dirty="0"/>
              <a:t> Computer Science</a:t>
            </a:r>
            <a:r>
              <a:rPr lang="en-US" dirty="0"/>
              <a:t> 2:e85. [</a:t>
            </a:r>
            <a:r>
              <a:rPr lang="en-US" dirty="0">
                <a:hlinkClick r:id="rId6" invalidUrl="https://doi.org/10.7717/peerj-cs.85](DOI"/>
              </a:rPr>
              <a:t>https://doi.org/10.7717/peerj-cs.85](DOI</a:t>
            </a:r>
            <a:r>
              <a:rPr lang="en-US" dirty="0"/>
              <a:t>: 10.7717/peerj-cs.85).</a:t>
            </a:r>
          </a:p>
          <a:p>
            <a:pPr marL="236538" lvl="0" indent="-236538">
              <a:buClr>
                <a:srgbClr val="003700"/>
              </a:buClr>
              <a:buSzPct val="100000"/>
              <a:buFont typeface="Arial"/>
              <a:buChar char="•"/>
            </a:pPr>
            <a:r>
              <a:rPr lang="en-US" dirty="0" err="1"/>
              <a:t>Dahlquist</a:t>
            </a:r>
            <a:r>
              <a:rPr lang="en-US" dirty="0"/>
              <a:t>, K.D., Fitzpatrick, B.G., Camacho, E.T., </a:t>
            </a:r>
            <a:r>
              <a:rPr lang="en-US" dirty="0" err="1"/>
              <a:t>Entzminger</a:t>
            </a:r>
            <a:r>
              <a:rPr lang="en-US" dirty="0"/>
              <a:t>, S.D., and </a:t>
            </a:r>
            <a:r>
              <a:rPr lang="en-US" dirty="0" err="1"/>
              <a:t>Wanner</a:t>
            </a:r>
            <a:r>
              <a:rPr lang="en-US" dirty="0"/>
              <a:t>, N.C. (2015) Parameter Estimation for Gene Regulatory Networks from Microarray Data: Cold Shock Response in Saccharomyces cerevisiae. </a:t>
            </a:r>
            <a:r>
              <a:rPr lang="en-US" i="1" dirty="0"/>
              <a:t>Bulletin of Mathematical Biology</a:t>
            </a:r>
            <a:r>
              <a:rPr lang="en-US" dirty="0"/>
              <a:t>, </a:t>
            </a:r>
            <a:r>
              <a:rPr lang="en-US" i="1" dirty="0"/>
              <a:t>77</a:t>
            </a:r>
            <a:r>
              <a:rPr lang="en-US" dirty="0"/>
              <a:t>(8), 1457-1492, DOI: 10.1007/s11538-015-0092-6</a:t>
            </a:r>
          </a:p>
          <a:p>
            <a:pPr marL="236538" lvl="0" indent="-236538">
              <a:buClr>
                <a:srgbClr val="003700"/>
              </a:buClr>
              <a:buSzPct val="100000"/>
              <a:buFont typeface="Arial"/>
              <a:buChar char="•"/>
            </a:pPr>
            <a:r>
              <a:rPr lang="en-US" dirty="0"/>
              <a:t>D3.js: http://d3js.org/</a:t>
            </a:r>
          </a:p>
          <a:p>
            <a:pPr marL="236538" lvl="0" indent="-236538">
              <a:buClr>
                <a:srgbClr val="003700"/>
              </a:buClr>
              <a:buSzPct val="100000"/>
              <a:buFont typeface="Arial"/>
              <a:buChar char="•"/>
            </a:pPr>
            <a:r>
              <a:rPr lang="en-US" dirty="0" err="1" smtClean="0"/>
              <a:t>GRNmap</a:t>
            </a:r>
            <a:r>
              <a:rPr lang="en-US" dirty="0"/>
              <a:t>: </a:t>
            </a:r>
            <a:r>
              <a:rPr lang="en-US" dirty="0">
                <a:hlinkClick r:id="rId7"/>
              </a:rPr>
              <a:t>http://kdahlquist.github.io/GRNmap/</a:t>
            </a:r>
            <a:endParaRPr lang="en-US" dirty="0"/>
          </a:p>
          <a:p>
            <a:pPr marL="236538" indent="-236538">
              <a:buClr>
                <a:srgbClr val="003700"/>
              </a:buClr>
              <a:buSzPct val="100000"/>
              <a:buFont typeface="Arial"/>
              <a:buChar char="•"/>
            </a:pPr>
            <a:r>
              <a:rPr lang="en-US" dirty="0"/>
              <a:t>Teixeira, M. C., Monteiro, P. T., </a:t>
            </a:r>
            <a:r>
              <a:rPr lang="en-US" dirty="0" err="1"/>
              <a:t>Guerreiro</a:t>
            </a:r>
            <a:r>
              <a:rPr lang="en-US" dirty="0"/>
              <a:t>, J. F., </a:t>
            </a:r>
            <a:r>
              <a:rPr lang="en-US" dirty="0" err="1"/>
              <a:t>Gonçalves</a:t>
            </a:r>
            <a:r>
              <a:rPr lang="en-US" dirty="0"/>
              <a:t>, J. P., Mira, N. P., dos Santos, S. C., ... &amp; Madeira, S. C. (2014). The YEASTRACT database: an upgraded information system for the analysis of gene and genomic transcription regulation in Saccharomyces cerevisiae. </a:t>
            </a:r>
            <a:r>
              <a:rPr lang="en-US" i="1" dirty="0"/>
              <a:t>Nucleic Acids Research</a:t>
            </a:r>
            <a:r>
              <a:rPr lang="en-US" dirty="0"/>
              <a:t>, </a:t>
            </a:r>
            <a:r>
              <a:rPr lang="en-US" i="1" dirty="0"/>
              <a:t>42</a:t>
            </a:r>
            <a:r>
              <a:rPr lang="en-US" dirty="0"/>
              <a:t>(D1), D161-D166, DOI: 10.1093/</a:t>
            </a:r>
            <a:r>
              <a:rPr lang="en-US" dirty="0" err="1"/>
              <a:t>nar</a:t>
            </a:r>
            <a:r>
              <a:rPr lang="en-US" dirty="0"/>
              <a:t>/gkt1015</a:t>
            </a:r>
          </a:p>
        </p:txBody>
      </p:sp>
      <p:sp>
        <p:nvSpPr>
          <p:cNvPr id="137" name="Shape 99"/>
          <p:cNvSpPr/>
          <p:nvPr/>
        </p:nvSpPr>
        <p:spPr>
          <a:xfrm>
            <a:off x="726714" y="6144071"/>
            <a:ext cx="10291174" cy="1194134"/>
          </a:xfrm>
          <a:prstGeom prst="rect">
            <a:avLst/>
          </a:prstGeom>
          <a:solidFill>
            <a:schemeClr val="lt1">
              <a:alpha val="69019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C00"/>
              </a:buClr>
              <a:buSzPct val="25000"/>
              <a:buFont typeface="Arial"/>
              <a:buNone/>
            </a:pPr>
            <a:r>
              <a:rPr lang="en-US" sz="3600" b="0" i="0" u="none" strike="noStrike" cap="none" baseline="0" dirty="0" smtClean="0">
                <a:solidFill>
                  <a:srgbClr val="017C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Gene Regulatory</a:t>
            </a:r>
            <a:r>
              <a:rPr lang="en-US" sz="3600" b="0" i="0" u="none" strike="noStrike" cap="none" dirty="0" smtClean="0">
                <a:solidFill>
                  <a:srgbClr val="017C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 Networks Can Be Illustrated by Directed Graphs</a:t>
            </a:r>
            <a:endParaRPr lang="en-US" sz="3600" b="0" i="0" u="none" strike="noStrike" cap="none" baseline="0" dirty="0">
              <a:solidFill>
                <a:srgbClr val="017C00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140" name="Shape 87"/>
          <p:cNvSpPr/>
          <p:nvPr/>
        </p:nvSpPr>
        <p:spPr>
          <a:xfrm>
            <a:off x="11758921" y="7053015"/>
            <a:ext cx="20664029" cy="1180812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lang="en-US" sz="2200" b="0" i="0" u="none" strike="noStrike" cap="none" baseline="0" dirty="0" smtClean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lang="en-US" sz="2200" b="0" i="0" u="none" strike="noStrike" cap="none" baseline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141" name="Shape 87"/>
          <p:cNvSpPr/>
          <p:nvPr/>
        </p:nvSpPr>
        <p:spPr>
          <a:xfrm>
            <a:off x="11772129" y="20541038"/>
            <a:ext cx="10493316" cy="1178507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lang="en-US" sz="2400" b="1" i="0" u="none" strike="noStrike" cap="none" baseline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142" name="Shape 96"/>
          <p:cNvSpPr/>
          <p:nvPr/>
        </p:nvSpPr>
        <p:spPr>
          <a:xfrm>
            <a:off x="11772129" y="19352127"/>
            <a:ext cx="10493315" cy="1188911"/>
          </a:xfrm>
          <a:prstGeom prst="rect">
            <a:avLst/>
          </a:prstGeom>
          <a:solidFill>
            <a:schemeClr val="lt1">
              <a:alpha val="69019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C00"/>
              </a:buClr>
              <a:buSzPct val="25000"/>
              <a:buFont typeface="Arial"/>
              <a:buNone/>
            </a:pPr>
            <a:r>
              <a:rPr lang="en-US" sz="3000" b="0" i="0" u="none" strike="noStrike" cap="none" baseline="0" dirty="0" err="1" smtClean="0">
                <a:solidFill>
                  <a:srgbClr val="017C00"/>
                </a:solidFill>
                <a:sym typeface="Arial"/>
                <a:rtl val="0"/>
              </a:rPr>
              <a:t>GRNsight</a:t>
            </a:r>
            <a:r>
              <a:rPr lang="en-US" sz="3000" b="0" i="0" u="none" strike="noStrike" cap="none" baseline="0" dirty="0" smtClean="0">
                <a:solidFill>
                  <a:srgbClr val="017C00"/>
                </a:solidFill>
                <a:sym typeface="Arial"/>
                <a:rtl val="0"/>
              </a:rPr>
              <a:t> Has</a:t>
            </a:r>
            <a:r>
              <a:rPr lang="en-US" sz="3000" b="0" i="0" u="none" strike="noStrike" cap="none" dirty="0" smtClean="0">
                <a:solidFill>
                  <a:srgbClr val="017C00"/>
                </a:solidFill>
                <a:sym typeface="Arial"/>
                <a:rtl val="0"/>
              </a:rPr>
              <a:t> </a:t>
            </a:r>
            <a:r>
              <a:rPr lang="en-US" sz="3000" dirty="0">
                <a:solidFill>
                  <a:srgbClr val="017C00"/>
                </a:solidFill>
              </a:rPr>
              <a:t>S</a:t>
            </a:r>
            <a:r>
              <a:rPr lang="en-US" sz="3000" b="0" i="0" u="none" strike="noStrike" cap="none" dirty="0" smtClean="0">
                <a:solidFill>
                  <a:srgbClr val="017C00"/>
                </a:solidFill>
                <a:sym typeface="Arial"/>
                <a:rtl val="0"/>
              </a:rPr>
              <a:t>ophisticated </a:t>
            </a:r>
            <a:r>
              <a:rPr lang="en-US" sz="3000" dirty="0">
                <a:solidFill>
                  <a:srgbClr val="017C00"/>
                </a:solidFill>
              </a:rPr>
              <a:t>A</a:t>
            </a:r>
            <a:r>
              <a:rPr lang="en-US" sz="3000" b="0" i="0" u="none" strike="noStrike" cap="none" dirty="0" smtClean="0">
                <a:solidFill>
                  <a:srgbClr val="017C00"/>
                </a:solidFill>
                <a:sym typeface="Arial"/>
                <a:rtl val="0"/>
              </a:rPr>
              <a:t>rchitecture and Follows Open Source </a:t>
            </a:r>
            <a:r>
              <a:rPr lang="en-US" sz="3000" dirty="0">
                <a:solidFill>
                  <a:srgbClr val="017C00"/>
                </a:solidFill>
              </a:rPr>
              <a:t>D</a:t>
            </a:r>
            <a:r>
              <a:rPr lang="en-US" sz="3000" b="0" i="0" u="none" strike="noStrike" cap="none" dirty="0" smtClean="0">
                <a:solidFill>
                  <a:srgbClr val="017C00"/>
                </a:solidFill>
                <a:sym typeface="Arial"/>
                <a:rtl val="0"/>
              </a:rPr>
              <a:t>evelopment Practices</a:t>
            </a:r>
            <a:endParaRPr lang="en-US" sz="3000" b="0" i="0" u="none" strike="noStrike" cap="none" baseline="0" dirty="0">
              <a:solidFill>
                <a:srgbClr val="017C00"/>
              </a:solidFill>
              <a:sym typeface="Arial"/>
              <a:rtl val="0"/>
            </a:endParaRPr>
          </a:p>
        </p:txBody>
      </p:sp>
      <p:sp>
        <p:nvSpPr>
          <p:cNvPr id="143" name="Shape 120"/>
          <p:cNvSpPr/>
          <p:nvPr/>
        </p:nvSpPr>
        <p:spPr>
          <a:xfrm>
            <a:off x="11758921" y="6130716"/>
            <a:ext cx="20664028" cy="935227"/>
          </a:xfrm>
          <a:prstGeom prst="rect">
            <a:avLst/>
          </a:prstGeom>
          <a:solidFill>
            <a:schemeClr val="lt1">
              <a:alpha val="69019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C00"/>
              </a:buClr>
              <a:buSzPct val="25000"/>
              <a:buFont typeface="Arial"/>
              <a:buNone/>
            </a:pPr>
            <a:r>
              <a:rPr lang="en-US" sz="3600" b="0" i="0" u="none" strike="noStrike" cap="none" baseline="0" dirty="0" err="1" smtClean="0">
                <a:solidFill>
                  <a:srgbClr val="017C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GRNsight</a:t>
            </a:r>
            <a:r>
              <a:rPr lang="en-US" sz="3600" b="0" i="0" u="none" strike="noStrike" cap="none" baseline="0" dirty="0" smtClean="0">
                <a:solidFill>
                  <a:srgbClr val="017C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 Automatically Lays </a:t>
            </a:r>
            <a:r>
              <a:rPr lang="en-US" sz="3600" dirty="0">
                <a:solidFill>
                  <a:srgbClr val="017C00"/>
                </a:solidFill>
              </a:rPr>
              <a:t>O</a:t>
            </a:r>
            <a:r>
              <a:rPr lang="en-US" sz="3600" b="0" i="0" u="none" strike="noStrike" cap="none" baseline="0" dirty="0" smtClean="0">
                <a:solidFill>
                  <a:srgbClr val="017C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ut </a:t>
            </a:r>
            <a:r>
              <a:rPr lang="en-US" sz="3600" b="0" i="0" u="none" strike="noStrike" cap="none" baseline="0" dirty="0" err="1" smtClean="0">
                <a:solidFill>
                  <a:srgbClr val="017C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Unweighted</a:t>
            </a:r>
            <a:r>
              <a:rPr lang="en-US" sz="3600" b="0" i="0" u="none" strike="noStrike" cap="none" baseline="0" dirty="0" smtClean="0">
                <a:solidFill>
                  <a:srgbClr val="017C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 and Weighted Networks</a:t>
            </a:r>
            <a:endParaRPr lang="en-US" sz="3600" b="0" i="0" u="none" strike="noStrike" cap="none" baseline="0" dirty="0">
              <a:solidFill>
                <a:srgbClr val="017C00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1885818" y="20858142"/>
            <a:ext cx="10071941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Clr>
                <a:schemeClr val="dk1"/>
              </a:buClr>
              <a:buSzPct val="25000"/>
            </a:pPr>
            <a:r>
              <a:rPr lang="en-US" sz="2200" b="1" dirty="0" err="1">
                <a:solidFill>
                  <a:schemeClr val="dk1"/>
                </a:solidFill>
              </a:rPr>
              <a:t>GRNsight</a:t>
            </a:r>
            <a:r>
              <a:rPr lang="en-US" sz="2200" b="1" dirty="0">
                <a:solidFill>
                  <a:schemeClr val="dk1"/>
                </a:solidFill>
              </a:rPr>
              <a:t> has a service-oriented architecture</a:t>
            </a:r>
          </a:p>
          <a:p>
            <a:pPr marL="236538" lvl="0" indent="-236538"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200" dirty="0" err="1">
                <a:solidFill>
                  <a:schemeClr val="dk1"/>
                </a:solidFill>
              </a:rPr>
              <a:t>GRNsight</a:t>
            </a:r>
            <a:r>
              <a:rPr lang="en-US" sz="2200" dirty="0">
                <a:solidFill>
                  <a:schemeClr val="dk1"/>
                </a:solidFill>
              </a:rPr>
              <a:t> has two pieces: a server and a web client.</a:t>
            </a:r>
          </a:p>
          <a:p>
            <a:pPr marL="236538" lvl="0" indent="-236538"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200" dirty="0">
                <a:solidFill>
                  <a:schemeClr val="dk1"/>
                </a:solidFill>
              </a:rPr>
              <a:t>The server uses the </a:t>
            </a:r>
            <a:r>
              <a:rPr lang="en-US" sz="2200" dirty="0" err="1" smtClean="0">
                <a:solidFill>
                  <a:schemeClr val="dk1"/>
                </a:solidFill>
              </a:rPr>
              <a:t>node.js</a:t>
            </a:r>
            <a:r>
              <a:rPr lang="en-US" sz="2200" dirty="0" smtClean="0">
                <a:solidFill>
                  <a:schemeClr val="dk1"/>
                </a:solidFill>
              </a:rPr>
              <a:t> </a:t>
            </a:r>
            <a:r>
              <a:rPr lang="en-US" sz="2200" dirty="0">
                <a:solidFill>
                  <a:schemeClr val="dk1"/>
                </a:solidFill>
              </a:rPr>
              <a:t>framework to receive and parse the Excel spreadsheet uploaded by the user.</a:t>
            </a:r>
          </a:p>
          <a:p>
            <a:pPr marL="236538" lvl="0" indent="-236538"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200" dirty="0">
                <a:solidFill>
                  <a:schemeClr val="dk1"/>
                </a:solidFill>
              </a:rPr>
              <a:t>The web client receives the data from the server and generates the graph visualization</a:t>
            </a:r>
            <a:r>
              <a:rPr lang="en-US" sz="2200" dirty="0" smtClean="0">
                <a:solidFill>
                  <a:schemeClr val="dk1"/>
                </a:solidFill>
              </a:rPr>
              <a:t>.</a:t>
            </a:r>
            <a:endParaRPr lang="en-US" sz="2200" dirty="0">
              <a:solidFill>
                <a:schemeClr val="dk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8"/>
          <a:srcRect t="24190" r="6556" b="40704"/>
          <a:stretch/>
        </p:blipFill>
        <p:spPr>
          <a:xfrm>
            <a:off x="11926783" y="7992689"/>
            <a:ext cx="4257659" cy="999731"/>
          </a:xfrm>
          <a:prstGeom prst="rect">
            <a:avLst/>
          </a:prstGeom>
        </p:spPr>
      </p:pic>
      <p:pic>
        <p:nvPicPr>
          <p:cNvPr id="147" name="Shape 116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28230786" y="8121879"/>
            <a:ext cx="3532692" cy="1704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0"/>
          <a:srcRect l="18715"/>
          <a:stretch/>
        </p:blipFill>
        <p:spPr>
          <a:xfrm>
            <a:off x="18694275" y="7427495"/>
            <a:ext cx="9043491" cy="6225990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16193270" y="8121879"/>
            <a:ext cx="641582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2674725" y="7526978"/>
            <a:ext cx="269379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 smtClean="0"/>
              <a:t>Excel Spreadsheet</a:t>
            </a:r>
            <a:endParaRPr lang="en-US" sz="2200" b="1" dirty="0"/>
          </a:p>
        </p:txBody>
      </p:sp>
      <p:sp>
        <p:nvSpPr>
          <p:cNvPr id="152" name="TextBox 151"/>
          <p:cNvSpPr txBox="1"/>
          <p:nvPr/>
        </p:nvSpPr>
        <p:spPr>
          <a:xfrm>
            <a:off x="27705396" y="7428149"/>
            <a:ext cx="458347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 smtClean="0"/>
              <a:t> </a:t>
            </a:r>
            <a:r>
              <a:rPr lang="en-US" sz="2200" b="1" err="1" smtClean="0"/>
              <a:t>Unweighted</a:t>
            </a:r>
            <a:r>
              <a:rPr lang="en-US" sz="2200" b="1" smtClean="0"/>
              <a:t> graph </a:t>
            </a:r>
            <a:r>
              <a:rPr lang="en-US" sz="2200" b="1" dirty="0" smtClean="0"/>
              <a:t>drawn manually with Adobe Illustrator</a:t>
            </a:r>
            <a:endParaRPr lang="en-US" sz="2200" b="1" dirty="0"/>
          </a:p>
        </p:txBody>
      </p:sp>
      <p:sp>
        <p:nvSpPr>
          <p:cNvPr id="153" name="TextBox 152"/>
          <p:cNvSpPr txBox="1"/>
          <p:nvPr/>
        </p:nvSpPr>
        <p:spPr>
          <a:xfrm>
            <a:off x="20576969" y="13588907"/>
            <a:ext cx="438806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/>
              <a:t>Produced in ~10 milliseconds</a:t>
            </a:r>
            <a:endParaRPr lang="en-US" sz="2200" dirty="0"/>
          </a:p>
        </p:txBody>
      </p:sp>
      <p:sp>
        <p:nvSpPr>
          <p:cNvPr id="154" name="TextBox 153"/>
          <p:cNvSpPr txBox="1"/>
          <p:nvPr/>
        </p:nvSpPr>
        <p:spPr>
          <a:xfrm>
            <a:off x="28272413" y="9718525"/>
            <a:ext cx="344943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/>
              <a:t>Produced in several hours </a:t>
            </a:r>
            <a:endParaRPr lang="en-US" sz="2200" dirty="0"/>
          </a:p>
        </p:txBody>
      </p:sp>
      <p:pic>
        <p:nvPicPr>
          <p:cNvPr id="78" name="Picture 77"/>
          <p:cNvPicPr>
            <a:picLocks noChangeAspect="1"/>
          </p:cNvPicPr>
          <p:nvPr/>
        </p:nvPicPr>
        <p:blipFill rotWithShape="1">
          <a:blip r:embed="rId10"/>
          <a:srcRect t="8034" r="81013" b="29176"/>
          <a:stretch/>
        </p:blipFill>
        <p:spPr>
          <a:xfrm>
            <a:off x="16552550" y="9160513"/>
            <a:ext cx="2112437" cy="3909259"/>
          </a:xfrm>
          <a:prstGeom prst="rect">
            <a:avLst/>
          </a:prstGeom>
        </p:spPr>
      </p:pic>
      <p:sp>
        <p:nvSpPr>
          <p:cNvPr id="155" name="Rectangle 154"/>
          <p:cNvSpPr/>
          <p:nvPr/>
        </p:nvSpPr>
        <p:spPr>
          <a:xfrm>
            <a:off x="16592227" y="9247690"/>
            <a:ext cx="2037992" cy="36778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TextBox 156"/>
          <p:cNvSpPr txBox="1"/>
          <p:nvPr/>
        </p:nvSpPr>
        <p:spPr>
          <a:xfrm>
            <a:off x="16612033" y="9428189"/>
            <a:ext cx="3843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2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1885818" y="13323559"/>
            <a:ext cx="4688116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Clr>
                <a:schemeClr val="dk1"/>
              </a:buClr>
              <a:buSzPct val="100000"/>
            </a:pPr>
            <a:r>
              <a:rPr lang="en-US" sz="2200" b="1" dirty="0" smtClean="0"/>
              <a:t>2. </a:t>
            </a:r>
            <a:r>
              <a:rPr lang="en-US" sz="2200" b="1" dirty="0"/>
              <a:t>F</a:t>
            </a:r>
            <a:r>
              <a:rPr lang="en-US" sz="2200" b="1" dirty="0" smtClean="0"/>
              <a:t>orce </a:t>
            </a:r>
            <a:r>
              <a:rPr lang="en-US" sz="2200" b="1" dirty="0"/>
              <a:t>G</a:t>
            </a:r>
            <a:r>
              <a:rPr lang="en-US" sz="2200" b="1" dirty="0" smtClean="0"/>
              <a:t>raph </a:t>
            </a:r>
            <a:r>
              <a:rPr lang="en-US" sz="2200" b="1" dirty="0"/>
              <a:t>P</a:t>
            </a:r>
            <a:r>
              <a:rPr lang="en-US" sz="2200" b="1" dirty="0" smtClean="0"/>
              <a:t>arameter </a:t>
            </a:r>
            <a:r>
              <a:rPr lang="en-US" sz="2200" b="1" dirty="0"/>
              <a:t>S</a:t>
            </a:r>
            <a:r>
              <a:rPr lang="en-US" sz="2200" b="1" dirty="0" smtClean="0"/>
              <a:t>liders </a:t>
            </a:r>
            <a:endParaRPr lang="en-US" sz="2200" b="1" dirty="0" smtClean="0">
              <a:solidFill>
                <a:schemeClr val="dk1"/>
              </a:solidFill>
            </a:endParaRPr>
          </a:p>
          <a:p>
            <a:pPr marL="457200" lvl="0" indent="-236538"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000" dirty="0" smtClean="0">
                <a:solidFill>
                  <a:schemeClr val="dk1"/>
                </a:solidFill>
              </a:rPr>
              <a:t>Link distance determines the minimum distance between nodes.</a:t>
            </a:r>
          </a:p>
          <a:p>
            <a:pPr marL="457200" lvl="0" indent="-236538"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000" dirty="0" smtClean="0">
                <a:solidFill>
                  <a:schemeClr val="dk1"/>
                </a:solidFill>
              </a:rPr>
              <a:t>Nodes </a:t>
            </a:r>
            <a:r>
              <a:rPr lang="en-US" sz="2000" dirty="0">
                <a:solidFill>
                  <a:schemeClr val="dk1"/>
                </a:solidFill>
              </a:rPr>
              <a:t>have a charge, which repels or attracts other </a:t>
            </a:r>
            <a:r>
              <a:rPr lang="en-US" sz="2000" dirty="0" smtClean="0">
                <a:solidFill>
                  <a:schemeClr val="dk1"/>
                </a:solidFill>
              </a:rPr>
              <a:t>nodes.</a:t>
            </a:r>
          </a:p>
          <a:p>
            <a:pPr marL="457200" lvl="0" indent="-236538"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000" dirty="0" smtClean="0">
                <a:solidFill>
                  <a:schemeClr val="dk1"/>
                </a:solidFill>
              </a:rPr>
              <a:t>The </a:t>
            </a:r>
            <a:r>
              <a:rPr lang="en-US" sz="2000" dirty="0">
                <a:solidFill>
                  <a:schemeClr val="dk1"/>
                </a:solidFill>
              </a:rPr>
              <a:t>charge distance determines </a:t>
            </a:r>
            <a:r>
              <a:rPr lang="en-US" sz="2000" dirty="0" smtClean="0">
                <a:solidFill>
                  <a:schemeClr val="dk1"/>
                </a:solidFill>
              </a:rPr>
              <a:t>at what range </a:t>
            </a:r>
            <a:r>
              <a:rPr lang="en-US" sz="2000" dirty="0">
                <a:solidFill>
                  <a:schemeClr val="dk1"/>
                </a:solidFill>
              </a:rPr>
              <a:t>a node’s charge will affect other nodes</a:t>
            </a:r>
            <a:r>
              <a:rPr lang="en-US" sz="2000" dirty="0" smtClean="0">
                <a:solidFill>
                  <a:schemeClr val="dk1"/>
                </a:solidFill>
              </a:rPr>
              <a:t>.</a:t>
            </a:r>
          </a:p>
          <a:p>
            <a:pPr marL="457200" lvl="0" indent="-236538"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000" dirty="0"/>
              <a:t>Gravity determines the strength of the force holding the nodes to the center of the graph.</a:t>
            </a:r>
            <a:endParaRPr lang="en-US" sz="2000" dirty="0" smtClean="0">
              <a:solidFill>
                <a:schemeClr val="dk1"/>
              </a:solidFill>
            </a:endParaRPr>
          </a:p>
          <a:p>
            <a:pPr marL="457200" lvl="0" indent="-236538"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000" dirty="0" smtClean="0">
                <a:solidFill>
                  <a:schemeClr val="dk1"/>
                </a:solidFill>
              </a:rPr>
              <a:t>Reset functionality sets all parameters to default settings</a:t>
            </a:r>
          </a:p>
          <a:p>
            <a:pPr marL="457200" lvl="0" indent="-236538"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000" dirty="0" smtClean="0">
                <a:solidFill>
                  <a:schemeClr val="dk1"/>
                </a:solidFill>
              </a:rPr>
              <a:t>Locking the parameters prevents any further changes </a:t>
            </a:r>
            <a:endParaRPr lang="en-US" sz="2000" dirty="0">
              <a:solidFill>
                <a:schemeClr val="dk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11850792" y="9151583"/>
            <a:ext cx="4761241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Clr>
                <a:srgbClr val="000000"/>
              </a:buClr>
              <a:buSzPct val="25000"/>
            </a:pPr>
            <a:r>
              <a:rPr lang="en-US" sz="2200" b="1" dirty="0" smtClean="0"/>
              <a:t>1. Menu </a:t>
            </a:r>
            <a:r>
              <a:rPr lang="en-US" sz="2200" b="1" dirty="0"/>
              <a:t>Bar</a:t>
            </a:r>
            <a:r>
              <a:rPr lang="en-US" sz="2000" b="1" dirty="0"/>
              <a:t> </a:t>
            </a:r>
          </a:p>
          <a:p>
            <a:pPr marL="457200" lvl="0" indent="-236538"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dirty="0" smtClean="0"/>
              <a:t>Four demo files can be found in the “Demo” menu for users who do not have their own data.</a:t>
            </a:r>
          </a:p>
          <a:p>
            <a:pPr marL="457200" indent="-236538"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dirty="0" smtClean="0"/>
              <a:t>Print </a:t>
            </a:r>
            <a:r>
              <a:rPr lang="en-US" sz="2000" dirty="0"/>
              <a:t>functionality </a:t>
            </a:r>
            <a:r>
              <a:rPr lang="en-US" sz="2000" dirty="0" smtClean="0"/>
              <a:t>is accessed from the </a:t>
            </a:r>
            <a:r>
              <a:rPr lang="en-US" sz="2000" dirty="0"/>
              <a:t>“File” menu option</a:t>
            </a:r>
            <a:r>
              <a:rPr lang="en-US" sz="2000" dirty="0" smtClean="0"/>
              <a:t>.</a:t>
            </a:r>
          </a:p>
          <a:p>
            <a:pPr marL="457200" indent="-236538"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dirty="0" smtClean="0">
                <a:solidFill>
                  <a:schemeClr val="dk1"/>
                </a:solidFill>
              </a:rPr>
              <a:t>“File &gt; Reload” </a:t>
            </a:r>
            <a:r>
              <a:rPr lang="en-US" sz="2000" dirty="0">
                <a:solidFill>
                  <a:schemeClr val="dk1"/>
                </a:solidFill>
              </a:rPr>
              <a:t>reloads the current graph with the active settings</a:t>
            </a:r>
            <a:r>
              <a:rPr lang="en-US" sz="2000" dirty="0" smtClean="0">
                <a:solidFill>
                  <a:schemeClr val="dk1"/>
                </a:solidFill>
              </a:rPr>
              <a:t>.</a:t>
            </a:r>
          </a:p>
          <a:p>
            <a:pPr marL="457200" lvl="0" indent="-236538"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000" dirty="0">
                <a:solidFill>
                  <a:schemeClr val="dk1"/>
                </a:solidFill>
              </a:rPr>
              <a:t>In the </a:t>
            </a:r>
            <a:r>
              <a:rPr lang="en-US" sz="2000" dirty="0" smtClean="0">
                <a:solidFill>
                  <a:schemeClr val="dk1"/>
                </a:solidFill>
              </a:rPr>
              <a:t>“Edit </a:t>
            </a:r>
            <a:r>
              <a:rPr lang="en-US" sz="2000" dirty="0">
                <a:solidFill>
                  <a:schemeClr val="dk1"/>
                </a:solidFill>
              </a:rPr>
              <a:t>&gt; </a:t>
            </a:r>
            <a:r>
              <a:rPr lang="en-US" sz="2000" dirty="0" smtClean="0">
                <a:solidFill>
                  <a:schemeClr val="dk1"/>
                </a:solidFill>
              </a:rPr>
              <a:t>Preferences” menu, the </a:t>
            </a:r>
            <a:r>
              <a:rPr lang="en-US" sz="2000" dirty="0">
                <a:solidFill>
                  <a:schemeClr val="dk1"/>
                </a:solidFill>
              </a:rPr>
              <a:t>user can select for </a:t>
            </a:r>
            <a:r>
              <a:rPr lang="en-US" sz="2000" dirty="0" smtClean="0">
                <a:solidFill>
                  <a:schemeClr val="dk1"/>
                </a:solidFill>
              </a:rPr>
              <a:t>weighted </a:t>
            </a:r>
            <a:r>
              <a:rPr lang="en-US" sz="2000" dirty="0">
                <a:solidFill>
                  <a:schemeClr val="dk1"/>
                </a:solidFill>
              </a:rPr>
              <a:t>graphs to be displayed as </a:t>
            </a:r>
            <a:r>
              <a:rPr lang="en-US" sz="2000" dirty="0" err="1" smtClean="0">
                <a:solidFill>
                  <a:schemeClr val="dk1"/>
                </a:solidFill>
              </a:rPr>
              <a:t>unweighted</a:t>
            </a:r>
            <a:r>
              <a:rPr lang="en-US" sz="2000" dirty="0">
                <a:solidFill>
                  <a:schemeClr val="dk1"/>
                </a:solidFill>
              </a:rPr>
              <a:t> </a:t>
            </a:r>
            <a:r>
              <a:rPr lang="en-US" sz="2000" dirty="0" smtClean="0">
                <a:solidFill>
                  <a:schemeClr val="dk1"/>
                </a:solidFill>
              </a:rPr>
              <a:t>graphs.</a:t>
            </a:r>
            <a:endParaRPr lang="en-US" sz="2000" dirty="0">
              <a:solidFill>
                <a:schemeClr val="dk1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11"/>
          <a:srcRect l="351" t="3057"/>
          <a:stretch/>
        </p:blipFill>
        <p:spPr>
          <a:xfrm>
            <a:off x="16834852" y="7975403"/>
            <a:ext cx="1379442" cy="1206555"/>
          </a:xfrm>
          <a:prstGeom prst="rect">
            <a:avLst/>
          </a:prstGeom>
        </p:spPr>
      </p:pic>
      <p:sp>
        <p:nvSpPr>
          <p:cNvPr id="77" name="TextBox 76"/>
          <p:cNvSpPr txBox="1"/>
          <p:nvPr/>
        </p:nvSpPr>
        <p:spPr>
          <a:xfrm>
            <a:off x="18764937" y="7992689"/>
            <a:ext cx="70743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3. Weighted graph laid out automatically</a:t>
            </a:r>
            <a:endParaRPr lang="en-US" sz="2800" b="1" dirty="0"/>
          </a:p>
        </p:txBody>
      </p:sp>
      <p:pic>
        <p:nvPicPr>
          <p:cNvPr id="158" name="Shape 123"/>
          <p:cNvPicPr preferRelativeResize="0"/>
          <p:nvPr/>
        </p:nvPicPr>
        <p:blipFill rotWithShape="1">
          <a:blip r:embed="rId12">
            <a:alphaModFix/>
          </a:blip>
          <a:srcRect l="51219" t="35156" b="33193"/>
          <a:stretch/>
        </p:blipFill>
        <p:spPr>
          <a:xfrm>
            <a:off x="19209565" y="16110161"/>
            <a:ext cx="3223666" cy="13841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Shape 123"/>
          <p:cNvPicPr preferRelativeResize="0"/>
          <p:nvPr/>
        </p:nvPicPr>
        <p:blipFill rotWithShape="1">
          <a:blip r:embed="rId12">
            <a:alphaModFix/>
          </a:blip>
          <a:srcRect t="68506" r="36449"/>
          <a:stretch/>
        </p:blipFill>
        <p:spPr>
          <a:xfrm>
            <a:off x="22027533" y="16079072"/>
            <a:ext cx="4136889" cy="14152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Shape 123"/>
          <p:cNvPicPr preferRelativeResize="0"/>
          <p:nvPr/>
        </p:nvPicPr>
        <p:blipFill rotWithShape="1">
          <a:blip r:embed="rId12">
            <a:alphaModFix/>
          </a:blip>
          <a:srcRect l="66784" t="68506"/>
          <a:stretch/>
        </p:blipFill>
        <p:spPr>
          <a:xfrm>
            <a:off x="26098930" y="16079072"/>
            <a:ext cx="2162231" cy="14152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Shape 123"/>
          <p:cNvPicPr preferRelativeResize="0"/>
          <p:nvPr/>
        </p:nvPicPr>
        <p:blipFill rotWithShape="1">
          <a:blip r:embed="rId12">
            <a:alphaModFix/>
          </a:blip>
          <a:srcRect t="35156" r="56613" b="33193"/>
          <a:stretch/>
        </p:blipFill>
        <p:spPr>
          <a:xfrm>
            <a:off x="16395412" y="16037676"/>
            <a:ext cx="2867225" cy="138414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3"/>
          <a:srcRect r="11035"/>
          <a:stretch/>
        </p:blipFill>
        <p:spPr>
          <a:xfrm>
            <a:off x="16558066" y="7446013"/>
            <a:ext cx="3276566" cy="46990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16482114" y="7379422"/>
            <a:ext cx="3428078" cy="57967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TextBox 78"/>
          <p:cNvSpPr txBox="1"/>
          <p:nvPr/>
        </p:nvSpPr>
        <p:spPr>
          <a:xfrm>
            <a:off x="27673025" y="10309149"/>
            <a:ext cx="464821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 err="1" smtClean="0"/>
              <a:t>Unweighted</a:t>
            </a:r>
            <a:r>
              <a:rPr lang="en-US" sz="2200" b="1" dirty="0" smtClean="0"/>
              <a:t> graph laid out automatically by </a:t>
            </a:r>
            <a:r>
              <a:rPr lang="en-US" sz="2200" b="1" dirty="0" err="1" smtClean="0"/>
              <a:t>GRNsight</a:t>
            </a:r>
            <a:r>
              <a:rPr lang="en-US" sz="2200" b="1" dirty="0" smtClean="0"/>
              <a:t> and adjusted by hand</a:t>
            </a:r>
            <a:endParaRPr lang="en-US" sz="2200" b="1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8231603" y="11403361"/>
            <a:ext cx="3531058" cy="1772242"/>
          </a:xfrm>
          <a:prstGeom prst="rect">
            <a:avLst/>
          </a:prstGeom>
        </p:spPr>
      </p:pic>
      <p:sp>
        <p:nvSpPr>
          <p:cNvPr id="80" name="TextBox 79"/>
          <p:cNvSpPr txBox="1"/>
          <p:nvPr/>
        </p:nvSpPr>
        <p:spPr>
          <a:xfrm>
            <a:off x="27803102" y="13144548"/>
            <a:ext cx="438806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/>
              <a:t>Produced in ~5 minutes</a:t>
            </a:r>
            <a:endParaRPr lang="en-US" sz="2200" dirty="0"/>
          </a:p>
        </p:txBody>
      </p:sp>
      <p:sp>
        <p:nvSpPr>
          <p:cNvPr id="150" name="TextBox 149"/>
          <p:cNvSpPr txBox="1"/>
          <p:nvPr/>
        </p:nvSpPr>
        <p:spPr>
          <a:xfrm>
            <a:off x="28252914" y="13683137"/>
            <a:ext cx="379323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 smtClean="0"/>
              <a:t>Weighted graph laid out automatically by </a:t>
            </a:r>
            <a:r>
              <a:rPr lang="en-US" sz="2200" b="1" dirty="0" err="1" smtClean="0"/>
              <a:t>GRNsight</a:t>
            </a:r>
            <a:r>
              <a:rPr lang="en-US" sz="2200" b="1" dirty="0" smtClean="0"/>
              <a:t> and adjusted by hand</a:t>
            </a:r>
            <a:endParaRPr lang="en-US" sz="2200" b="1" dirty="0"/>
          </a:p>
        </p:txBody>
      </p:sp>
      <p:sp>
        <p:nvSpPr>
          <p:cNvPr id="151" name="TextBox 150"/>
          <p:cNvSpPr txBox="1"/>
          <p:nvPr/>
        </p:nvSpPr>
        <p:spPr>
          <a:xfrm>
            <a:off x="28293604" y="16680558"/>
            <a:ext cx="340705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/>
              <a:t>Produced in ~5 minutes</a:t>
            </a:r>
            <a:endParaRPr lang="en-US" sz="2200" dirty="0"/>
          </a:p>
        </p:txBody>
      </p:sp>
      <p:sp>
        <p:nvSpPr>
          <p:cNvPr id="93" name="Rectangle 92"/>
          <p:cNvSpPr/>
          <p:nvPr/>
        </p:nvSpPr>
        <p:spPr>
          <a:xfrm>
            <a:off x="18694275" y="7915913"/>
            <a:ext cx="8978750" cy="56729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11926783" y="27775931"/>
            <a:ext cx="10223945" cy="38164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Clr>
                <a:schemeClr val="dk1"/>
              </a:buClr>
              <a:buSzPct val="25000"/>
            </a:pPr>
            <a:r>
              <a:rPr lang="en-US" sz="2200" b="1" dirty="0" err="1" smtClean="0">
                <a:solidFill>
                  <a:schemeClr val="dk1"/>
                </a:solidFill>
              </a:rPr>
              <a:t>GRNsight</a:t>
            </a:r>
            <a:r>
              <a:rPr lang="en-US" sz="2200" b="1" dirty="0" smtClean="0">
                <a:solidFill>
                  <a:schemeClr val="dk1"/>
                </a:solidFill>
              </a:rPr>
              <a:t> </a:t>
            </a:r>
            <a:r>
              <a:rPr lang="en-US" sz="2200" b="1" dirty="0">
                <a:solidFill>
                  <a:schemeClr val="dk1"/>
                </a:solidFill>
              </a:rPr>
              <a:t>implementation takes advantage of other open source tools</a:t>
            </a:r>
          </a:p>
          <a:p>
            <a:pPr marL="236538" lvl="0" indent="-236538"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200" dirty="0" err="1">
                <a:solidFill>
                  <a:schemeClr val="dk1"/>
                </a:solidFill>
              </a:rPr>
              <a:t>GRNsight</a:t>
            </a:r>
            <a:r>
              <a:rPr lang="en-US" sz="2200" dirty="0">
                <a:solidFill>
                  <a:schemeClr val="dk1"/>
                </a:solidFill>
              </a:rPr>
              <a:t> uses the Data-Driven Documents (D3) JavaScript library to generate a graph derived from input network data.</a:t>
            </a:r>
          </a:p>
          <a:p>
            <a:pPr marL="236538" lvl="0" indent="-236538"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200" dirty="0">
                <a:solidFill>
                  <a:schemeClr val="dk1"/>
                </a:solidFill>
              </a:rPr>
              <a:t>D3 dynamically manipulates HTML and Scalable Vector Graphics (SVG) to form the elements of the graph.</a:t>
            </a:r>
          </a:p>
          <a:p>
            <a:pPr marL="236538" lvl="2" indent="-236538"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200" dirty="0" err="1">
                <a:solidFill>
                  <a:schemeClr val="dk1"/>
                </a:solidFill>
              </a:rPr>
              <a:t>GRNsight</a:t>
            </a:r>
            <a:r>
              <a:rPr lang="en-US" sz="2200" dirty="0">
                <a:solidFill>
                  <a:schemeClr val="dk1"/>
                </a:solidFill>
              </a:rPr>
              <a:t> implements D3’s force layout </a:t>
            </a:r>
            <a:r>
              <a:rPr lang="en-US" sz="2200" dirty="0" smtClean="0">
                <a:solidFill>
                  <a:schemeClr val="dk1"/>
                </a:solidFill>
              </a:rPr>
              <a:t>algorithm which </a:t>
            </a:r>
            <a:r>
              <a:rPr lang="en-US" sz="2200" dirty="0">
                <a:solidFill>
                  <a:schemeClr val="dk1"/>
                </a:solidFill>
              </a:rPr>
              <a:t>applies a physics-based simulation to the graph.</a:t>
            </a:r>
          </a:p>
          <a:p>
            <a:pPr marL="236538" lvl="0" indent="-236538"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200" dirty="0">
                <a:solidFill>
                  <a:schemeClr val="dk1"/>
                </a:solidFill>
              </a:rPr>
              <a:t>D3 also allows for the fine tuning of Cascading Style Sheets (CSS), the code that styles web pages.</a:t>
            </a:r>
          </a:p>
          <a:p>
            <a:pPr marL="236538" indent="-236538"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200" dirty="0" err="1"/>
              <a:t>GRNsight</a:t>
            </a:r>
            <a:r>
              <a:rPr lang="en-US" sz="2200" dirty="0"/>
              <a:t> follows an open development model using an open source github.com code repository and issue tracking</a:t>
            </a:r>
            <a:r>
              <a:rPr lang="en-US" sz="2200" dirty="0" smtClean="0"/>
              <a:t>.</a:t>
            </a:r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09196" y="1110946"/>
            <a:ext cx="4383412" cy="2594714"/>
          </a:xfrm>
          <a:prstGeom prst="rect">
            <a:avLst/>
          </a:prstGeom>
        </p:spPr>
      </p:pic>
      <p:sp>
        <p:nvSpPr>
          <p:cNvPr id="162" name="Shape 125"/>
          <p:cNvSpPr/>
          <p:nvPr/>
        </p:nvSpPr>
        <p:spPr>
          <a:xfrm>
            <a:off x="16439476" y="13875436"/>
            <a:ext cx="11939695" cy="216076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Arial"/>
              <a:buNone/>
            </a:pPr>
            <a:r>
              <a:rPr lang="en-US" sz="2200" b="1" dirty="0" smtClean="0">
                <a:solidFill>
                  <a:schemeClr val="dk1"/>
                </a:solidFill>
              </a:rPr>
              <a:t>3. Nodes, </a:t>
            </a:r>
            <a:r>
              <a:rPr lang="en-US" sz="2200" b="1" i="0" u="none" strike="noStrike" cap="none" baseline="0" dirty="0" smtClean="0">
                <a:solidFill>
                  <a:schemeClr val="dk1"/>
                </a:solidFill>
                <a:sym typeface="Arial"/>
                <a:rtl val="0"/>
              </a:rPr>
              <a:t>Edges,</a:t>
            </a:r>
            <a:r>
              <a:rPr lang="en-US" sz="2200" b="1" i="0" u="none" strike="noStrike" cap="none" dirty="0" smtClean="0">
                <a:solidFill>
                  <a:schemeClr val="dk1"/>
                </a:solidFill>
                <a:sym typeface="Arial"/>
                <a:rtl val="0"/>
              </a:rPr>
              <a:t> </a:t>
            </a:r>
            <a:r>
              <a:rPr lang="en-US" sz="2200" b="1" i="0" u="none" strike="noStrike" cap="none" baseline="0" dirty="0" smtClean="0">
                <a:solidFill>
                  <a:schemeClr val="dk1"/>
                </a:solidFill>
                <a:sym typeface="Arial"/>
                <a:rtl val="0"/>
              </a:rPr>
              <a:t>and Arrows </a:t>
            </a:r>
          </a:p>
          <a:p>
            <a:pPr marL="2286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000" b="0" i="0" u="none" strike="noStrike" cap="none" baseline="0" dirty="0" smtClean="0">
                <a:solidFill>
                  <a:srgbClr val="000000"/>
                </a:solidFill>
                <a:sym typeface="Arial"/>
                <a:rtl val="0"/>
              </a:rPr>
              <a:t>The absolute values of each weight parameter</a:t>
            </a:r>
            <a:r>
              <a:rPr lang="en-US" sz="2000" b="0" i="0" u="none" strike="noStrike" cap="none" dirty="0" smtClean="0">
                <a:solidFill>
                  <a:srgbClr val="000000"/>
                </a:solidFill>
                <a:sym typeface="Arial"/>
                <a:rtl val="0"/>
              </a:rPr>
              <a:t> are normalized to a value between 0 and 1. </a:t>
            </a:r>
            <a:r>
              <a:rPr lang="en-US" sz="2000" b="0" i="0" u="none" strike="noStrike" cap="none" baseline="0" dirty="0" smtClean="0">
                <a:solidFill>
                  <a:srgbClr val="000000"/>
                </a:solidFill>
                <a:sym typeface="Arial"/>
                <a:rtl val="0"/>
              </a:rPr>
              <a:t>The</a:t>
            </a:r>
            <a:r>
              <a:rPr lang="en-US" sz="2000" b="0" i="0" u="none" strike="noStrike" cap="none" dirty="0" smtClean="0">
                <a:solidFill>
                  <a:srgbClr val="000000"/>
                </a:solidFill>
                <a:sym typeface="Arial"/>
                <a:rtl val="0"/>
              </a:rPr>
              <a:t> </a:t>
            </a:r>
            <a:r>
              <a:rPr lang="en-US" sz="2000" b="0" i="0" u="none" strike="noStrike" cap="none" baseline="0" dirty="0" smtClean="0">
                <a:solidFill>
                  <a:srgbClr val="000000"/>
                </a:solidFill>
                <a:sym typeface="Arial"/>
                <a:rtl val="0"/>
              </a:rPr>
              <a:t>thicknesses of the </a:t>
            </a:r>
            <a:r>
              <a:rPr lang="en-US" sz="2000" b="0" i="0" u="none" strike="noStrike" cap="none" baseline="0" dirty="0">
                <a:solidFill>
                  <a:srgbClr val="000000"/>
                </a:solidFill>
                <a:sym typeface="Arial"/>
                <a:rtl val="0"/>
              </a:rPr>
              <a:t>lines are adjusted to vary continuously from the minimum thickness (for normalized weights near </a:t>
            </a:r>
            <a:r>
              <a:rPr lang="en-US" sz="2000" b="0" i="0" u="none" strike="noStrike" cap="none" baseline="0" dirty="0" smtClean="0">
                <a:solidFill>
                  <a:srgbClr val="000000"/>
                </a:solidFill>
                <a:sym typeface="Arial"/>
                <a:rtl val="0"/>
              </a:rPr>
              <a:t>zero) </a:t>
            </a:r>
            <a:r>
              <a:rPr lang="en-US" sz="2000" b="0" i="0" u="none" strike="noStrike" cap="none" baseline="0" dirty="0">
                <a:solidFill>
                  <a:srgbClr val="000000"/>
                </a:solidFill>
                <a:sym typeface="Arial"/>
                <a:rtl val="0"/>
              </a:rPr>
              <a:t>to the maximum thickness </a:t>
            </a:r>
            <a:r>
              <a:rPr lang="en-US" sz="2000" b="0" i="0" u="none" strike="noStrike" cap="none" baseline="0" dirty="0" smtClean="0">
                <a:solidFill>
                  <a:srgbClr val="000000"/>
                </a:solidFill>
                <a:sym typeface="Arial"/>
                <a:rtl val="0"/>
              </a:rPr>
              <a:t>(normalized weights </a:t>
            </a:r>
            <a:r>
              <a:rPr lang="en-US" sz="2000" b="0" i="0" u="none" strike="noStrike" cap="none" baseline="0" dirty="0">
                <a:solidFill>
                  <a:srgbClr val="000000"/>
                </a:solidFill>
                <a:sym typeface="Arial"/>
                <a:rtl val="0"/>
              </a:rPr>
              <a:t>of 1). </a:t>
            </a:r>
            <a:endParaRPr lang="en-US" sz="2000" dirty="0"/>
          </a:p>
          <a:p>
            <a:pPr marL="2286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dk1"/>
                </a:solidFill>
              </a:rPr>
              <a:t>Edges with negative weights (repression) are </a:t>
            </a:r>
            <a:r>
              <a:rPr lang="en-US" sz="2000" smtClean="0">
                <a:solidFill>
                  <a:schemeClr val="dk1"/>
                </a:solidFill>
              </a:rPr>
              <a:t>colored cyan with blunt end markers; </a:t>
            </a:r>
            <a:r>
              <a:rPr lang="en-US" sz="2000" dirty="0" smtClean="0">
                <a:solidFill>
                  <a:schemeClr val="dk1"/>
                </a:solidFill>
              </a:rPr>
              <a:t>edges with positive weights (activation) are </a:t>
            </a:r>
            <a:r>
              <a:rPr lang="en-US" sz="2000" smtClean="0">
                <a:solidFill>
                  <a:schemeClr val="dk1"/>
                </a:solidFill>
              </a:rPr>
              <a:t>colored magenta with pointed arrowheads; </a:t>
            </a:r>
            <a:r>
              <a:rPr lang="en-US" sz="2000" dirty="0" smtClean="0">
                <a:solidFill>
                  <a:schemeClr val="dk1"/>
                </a:solidFill>
              </a:rPr>
              <a:t>edges with normalized weight values between -0.05 and 0.05 are colored grey to signify a weak influence on the target gene.</a:t>
            </a:r>
            <a:endParaRPr lang="en-US" sz="2000" dirty="0">
              <a:solidFill>
                <a:schemeClr val="dk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6501075" y="7452183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1</a:t>
            </a:r>
            <a:endParaRPr lang="en-US" sz="2800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16"/>
          <a:srcRect l="19671" t="8977" r="944" b="10451"/>
          <a:stretch/>
        </p:blipFill>
        <p:spPr>
          <a:xfrm>
            <a:off x="28230786" y="14760006"/>
            <a:ext cx="3532692" cy="2010441"/>
          </a:xfrm>
          <a:prstGeom prst="rect">
            <a:avLst/>
          </a:prstGeom>
        </p:spPr>
      </p:pic>
      <p:cxnSp>
        <p:nvCxnSpPr>
          <p:cNvPr id="85" name="Straight Arrow Connector 84"/>
          <p:cNvCxnSpPr/>
          <p:nvPr/>
        </p:nvCxnSpPr>
        <p:spPr>
          <a:xfrm>
            <a:off x="27673025" y="13627007"/>
            <a:ext cx="770314" cy="116412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7102631" y="7549851"/>
            <a:ext cx="490619" cy="280573"/>
          </a:xfrm>
          <a:prstGeom prst="rect">
            <a:avLst/>
          </a:prstGeom>
        </p:spPr>
      </p:pic>
      <p:sp>
        <p:nvSpPr>
          <p:cNvPr id="86" name="Rectangle 85"/>
          <p:cNvSpPr/>
          <p:nvPr/>
        </p:nvSpPr>
        <p:spPr>
          <a:xfrm>
            <a:off x="19990478" y="7379423"/>
            <a:ext cx="7682547" cy="5784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TextBox 86"/>
          <p:cNvSpPr txBox="1"/>
          <p:nvPr/>
        </p:nvSpPr>
        <p:spPr>
          <a:xfrm>
            <a:off x="26753084" y="7399580"/>
            <a:ext cx="3843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4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6612033" y="17380798"/>
            <a:ext cx="1168157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4. Status Bar</a:t>
            </a:r>
          </a:p>
          <a:p>
            <a:pPr marL="222250" indent="-222250">
              <a:buFont typeface="Arial"/>
              <a:buChar char="•"/>
            </a:pPr>
            <a:r>
              <a:rPr lang="en-US" sz="2000" dirty="0" smtClean="0"/>
              <a:t>The name of the uploaded file is displayed.</a:t>
            </a:r>
          </a:p>
          <a:p>
            <a:pPr marL="222250" indent="-222250">
              <a:buFont typeface="Arial"/>
              <a:buChar char="•"/>
            </a:pPr>
            <a:r>
              <a:rPr lang="en-US" sz="2000" dirty="0" smtClean="0"/>
              <a:t>The number of nodes and edges of the graph are displayed in the far right hand side.</a:t>
            </a:r>
            <a:endParaRPr lang="en-US" sz="2000" dirty="0"/>
          </a:p>
        </p:txBody>
      </p:sp>
      <p:sp>
        <p:nvSpPr>
          <p:cNvPr id="74" name="Shape 106"/>
          <p:cNvSpPr/>
          <p:nvPr/>
        </p:nvSpPr>
        <p:spPr>
          <a:xfrm>
            <a:off x="33125965" y="21951744"/>
            <a:ext cx="7060124" cy="389918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36538" marR="0" lvl="0" indent="-2317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ct val="100000"/>
              <a:buFont typeface="Arial"/>
              <a:buChar char="•"/>
            </a:pPr>
            <a:r>
              <a:rPr lang="en-US" sz="2200" b="0" i="0" u="none" strike="noStrike" cap="none" baseline="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GRNsight</a:t>
            </a:r>
            <a:r>
              <a:rPr lang="en-US" sz="2200" b="0" i="0" u="none" strike="noStrike" cap="none" baseline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 is free and open to all users and there is no login requirement. </a:t>
            </a:r>
            <a:endParaRPr lang="en-US" sz="2200" b="0" i="0" u="none" strike="noStrike" cap="none" baseline="0" dirty="0" smtClean="0">
              <a:solidFill>
                <a:schemeClr val="dk1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236538" marR="0" lvl="0" indent="-2317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ct val="100000"/>
              <a:buFont typeface="Arial"/>
              <a:buChar char="•"/>
            </a:pPr>
            <a:r>
              <a:rPr lang="en-US" sz="2200" b="0" i="0" u="none" strike="noStrike" cap="none" baseline="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Web </a:t>
            </a:r>
            <a:r>
              <a:rPr lang="en-US" sz="2200" b="0" i="0" u="none" strike="noStrike" cap="none" baseline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site content is available under the Creative Commons Attribution Non-Commercial Share Alike </a:t>
            </a:r>
            <a:r>
              <a:rPr lang="en-US" sz="2200" b="0" i="0" u="none" strike="noStrike" cap="none" baseline="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license.</a:t>
            </a:r>
          </a:p>
          <a:p>
            <a:pPr marL="236538" marR="0" lvl="0" indent="-2317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ct val="100000"/>
              <a:buFont typeface="Arial"/>
              <a:buChar char="•"/>
            </a:pPr>
            <a:r>
              <a:rPr lang="en-US" sz="2200" b="0" i="0" u="none" strike="noStrike" cap="none" baseline="0" dirty="0" err="1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GRNsight</a:t>
            </a:r>
            <a:r>
              <a:rPr lang="en-US" sz="2200" b="0" i="0" u="none" strike="noStrike" cap="none" baseline="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 </a:t>
            </a:r>
            <a:r>
              <a:rPr lang="en-US" sz="2200" b="0" i="0" u="none" strike="noStrike" cap="none" baseline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code is available under the open source BSD license</a:t>
            </a:r>
            <a:r>
              <a:rPr lang="en-US" sz="2200" b="0" i="0" u="none" strike="noStrike" cap="none" baseline="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.</a:t>
            </a:r>
          </a:p>
          <a:p>
            <a:pPr marL="236538" marR="0" lvl="0" indent="-2317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ct val="100000"/>
              <a:buFont typeface="Arial"/>
              <a:buChar char="•"/>
            </a:pPr>
            <a:r>
              <a:rPr lang="en-US" sz="2200" dirty="0" smtClean="0">
                <a:solidFill>
                  <a:schemeClr val="dk1"/>
                </a:solidFill>
              </a:rPr>
              <a:t>Usage is being tracked through Google Analytics.</a:t>
            </a:r>
          </a:p>
          <a:p>
            <a:pPr marL="236538" indent="-231775">
              <a:buClr>
                <a:srgbClr val="333333"/>
              </a:buClr>
              <a:buSzPct val="100000"/>
              <a:buFont typeface="Arial"/>
              <a:buChar char="•"/>
            </a:pPr>
            <a:r>
              <a:rPr lang="en-US" sz="2200" dirty="0" err="1">
                <a:solidFill>
                  <a:schemeClr val="tx1"/>
                </a:solidFill>
              </a:rPr>
              <a:t>GRNsight</a:t>
            </a:r>
            <a:r>
              <a:rPr lang="en-US" sz="2200" dirty="0">
                <a:solidFill>
                  <a:schemeClr val="tx1"/>
                </a:solidFill>
              </a:rPr>
              <a:t> has been tested with and confirmed to be working in Chrome version </a:t>
            </a:r>
            <a:r>
              <a:rPr lang="en-US" sz="2200" dirty="0" smtClean="0">
                <a:solidFill>
                  <a:schemeClr val="tx1"/>
                </a:solidFill>
              </a:rPr>
              <a:t>43 </a:t>
            </a:r>
            <a:r>
              <a:rPr lang="en-US" sz="2200" dirty="0">
                <a:solidFill>
                  <a:schemeClr val="tx1"/>
                </a:solidFill>
              </a:rPr>
              <a:t>or higher and Firefox version </a:t>
            </a:r>
            <a:r>
              <a:rPr lang="en-US" sz="2200" dirty="0" smtClean="0">
                <a:solidFill>
                  <a:schemeClr val="tx1"/>
                </a:solidFill>
              </a:rPr>
              <a:t>38 </a:t>
            </a:r>
            <a:r>
              <a:rPr lang="en-US" sz="2200" dirty="0">
                <a:solidFill>
                  <a:schemeClr val="tx1"/>
                </a:solidFill>
              </a:rPr>
              <a:t>or higher on </a:t>
            </a:r>
            <a:r>
              <a:rPr lang="en-US" sz="2200" dirty="0" smtClean="0">
                <a:solidFill>
                  <a:schemeClr val="tx1"/>
                </a:solidFill>
              </a:rPr>
              <a:t>Windows 7 </a:t>
            </a:r>
            <a:r>
              <a:rPr lang="en-US" sz="2200" dirty="0">
                <a:solidFill>
                  <a:schemeClr val="tx1"/>
                </a:solidFill>
              </a:rPr>
              <a:t>and Mac OS </a:t>
            </a:r>
            <a:r>
              <a:rPr lang="en-US" sz="2200" dirty="0" smtClean="0">
                <a:solidFill>
                  <a:schemeClr val="tx1"/>
                </a:solidFill>
              </a:rPr>
              <a:t>X.</a:t>
            </a:r>
            <a:endParaRPr lang="en-US" sz="2200" dirty="0">
              <a:solidFill>
                <a:schemeClr val="tx1"/>
              </a:solidFill>
            </a:endParaRPr>
          </a:p>
          <a:p>
            <a:pPr marL="236538" marR="0" lvl="0" indent="-2317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ct val="100000"/>
              <a:buFont typeface="Arial"/>
              <a:buChar char="•"/>
            </a:pPr>
            <a:endParaRPr lang="en-US" sz="2200" b="0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866845" y="10207400"/>
            <a:ext cx="5736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DNA</a:t>
            </a:r>
            <a:endParaRPr lang="en-US" b="1" dirty="0"/>
          </a:p>
        </p:txBody>
      </p:sp>
      <p:sp>
        <p:nvSpPr>
          <p:cNvPr id="83" name="TextBox 82"/>
          <p:cNvSpPr txBox="1"/>
          <p:nvPr/>
        </p:nvSpPr>
        <p:spPr>
          <a:xfrm>
            <a:off x="1892844" y="10531638"/>
            <a:ext cx="5736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RNA</a:t>
            </a:r>
            <a:endParaRPr lang="en-US" b="1" dirty="0"/>
          </a:p>
        </p:txBody>
      </p:sp>
      <p:sp>
        <p:nvSpPr>
          <p:cNvPr id="88" name="TextBox 87"/>
          <p:cNvSpPr txBox="1"/>
          <p:nvPr/>
        </p:nvSpPr>
        <p:spPr>
          <a:xfrm>
            <a:off x="1866845" y="11319838"/>
            <a:ext cx="8031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Protein</a:t>
            </a:r>
            <a:endParaRPr lang="en-US" b="1" dirty="0"/>
          </a:p>
        </p:txBody>
      </p:sp>
      <p:sp>
        <p:nvSpPr>
          <p:cNvPr id="95" name="Shape 108"/>
          <p:cNvSpPr/>
          <p:nvPr/>
        </p:nvSpPr>
        <p:spPr>
          <a:xfrm>
            <a:off x="33125972" y="6159261"/>
            <a:ext cx="9903302" cy="935205"/>
          </a:xfrm>
          <a:prstGeom prst="rect">
            <a:avLst/>
          </a:prstGeom>
          <a:solidFill>
            <a:schemeClr val="lt1">
              <a:alpha val="69019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C00"/>
              </a:buClr>
              <a:buSzPct val="25000"/>
              <a:buFont typeface="Arial"/>
              <a:buNone/>
            </a:pPr>
            <a:r>
              <a:rPr lang="en-US" sz="3600" b="0" i="0" u="none" strike="noStrike" cap="none" baseline="0" dirty="0" smtClean="0">
                <a:solidFill>
                  <a:srgbClr val="017C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New Visualization Features</a:t>
            </a:r>
            <a:endParaRPr lang="en-US" sz="3600" b="0" i="0" u="none" strike="noStrike" cap="none" baseline="0" dirty="0">
              <a:solidFill>
                <a:srgbClr val="017C00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96" name="Shape 109"/>
          <p:cNvSpPr/>
          <p:nvPr/>
        </p:nvSpPr>
        <p:spPr>
          <a:xfrm>
            <a:off x="33125970" y="7023418"/>
            <a:ext cx="9903303" cy="1057874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buClr>
                <a:srgbClr val="000000"/>
              </a:buClr>
              <a:buSzPct val="25000"/>
            </a:pPr>
            <a:endParaRPr lang="en-US" sz="2200" b="1" dirty="0">
              <a:solidFill>
                <a:schemeClr val="dk1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18"/>
          <a:srcRect l="3507" r="12250" b="7482"/>
          <a:stretch/>
        </p:blipFill>
        <p:spPr>
          <a:xfrm>
            <a:off x="39193602" y="7689735"/>
            <a:ext cx="3561478" cy="178073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2" name="TextBox 21"/>
          <p:cNvSpPr txBox="1"/>
          <p:nvPr/>
        </p:nvSpPr>
        <p:spPr>
          <a:xfrm>
            <a:off x="33125968" y="7031885"/>
            <a:ext cx="960075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>
                <a:srgbClr val="000000"/>
              </a:buClr>
              <a:buSzPct val="25000"/>
            </a:pPr>
            <a:r>
              <a:rPr lang="en-US" sz="2200" b="1" dirty="0" err="1">
                <a:solidFill>
                  <a:schemeClr val="dk1"/>
                </a:solidFill>
              </a:rPr>
              <a:t>GRNsight</a:t>
            </a:r>
            <a:r>
              <a:rPr lang="en-US" sz="2200" b="1" dirty="0">
                <a:solidFill>
                  <a:schemeClr val="dk1"/>
                </a:solidFill>
              </a:rPr>
              <a:t> </a:t>
            </a:r>
            <a:r>
              <a:rPr lang="en-US" sz="2200" b="1">
                <a:solidFill>
                  <a:schemeClr val="dk1"/>
                </a:solidFill>
              </a:rPr>
              <a:t>Beta i</a:t>
            </a:r>
            <a:r>
              <a:rPr lang="en-US" sz="2200" b="1" smtClean="0">
                <a:solidFill>
                  <a:schemeClr val="dk1"/>
                </a:solidFill>
              </a:rPr>
              <a:t>ncludes options to show or hide the weight values</a:t>
            </a:r>
            <a:endParaRPr lang="en-US" sz="2200" dirty="0">
              <a:solidFill>
                <a:schemeClr val="dk1"/>
              </a:solidFill>
            </a:endParaRPr>
          </a:p>
          <a:p>
            <a:pPr lvl="0">
              <a:buClr>
                <a:srgbClr val="000000"/>
              </a:buClr>
              <a:buSzPct val="25000"/>
            </a:pPr>
            <a:endParaRPr lang="en-US" sz="2200" b="1" dirty="0">
              <a:solidFill>
                <a:schemeClr val="dk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3125965" y="7501495"/>
            <a:ext cx="606763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36538" lvl="0" indent="-236538"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200" dirty="0"/>
              <a:t>Radio buttons were added to the main toolbar to </a:t>
            </a:r>
            <a:r>
              <a:rPr lang="en-US" sz="2200"/>
              <a:t>the </a:t>
            </a:r>
            <a:r>
              <a:rPr lang="en-US" sz="2200" smtClean="0"/>
              <a:t>left </a:t>
            </a:r>
            <a:r>
              <a:rPr lang="en-US" sz="2200" dirty="0"/>
              <a:t>of </a:t>
            </a:r>
            <a:r>
              <a:rPr lang="en-US" sz="2200"/>
              <a:t>the </a:t>
            </a:r>
            <a:r>
              <a:rPr lang="en-US" sz="2200" smtClean="0"/>
              <a:t>graph bounding </a:t>
            </a:r>
            <a:r>
              <a:rPr lang="en-US" sz="2200" dirty="0"/>
              <a:t>box that enable the user </a:t>
            </a:r>
            <a:r>
              <a:rPr lang="en-US" sz="2200"/>
              <a:t>to </a:t>
            </a:r>
            <a:r>
              <a:rPr lang="en-US" sz="2200" smtClean="0"/>
              <a:t>always </a:t>
            </a:r>
            <a:r>
              <a:rPr lang="en-US" sz="2200" dirty="0"/>
              <a:t>see edge weights, never see edge weights, or see edge </a:t>
            </a:r>
            <a:r>
              <a:rPr lang="en-US" sz="2200"/>
              <a:t>weights </a:t>
            </a:r>
            <a:r>
              <a:rPr lang="en-US" sz="2200" smtClean="0"/>
              <a:t>upon </a:t>
            </a:r>
            <a:r>
              <a:rPr lang="en-US" sz="2200" err="1"/>
              <a:t>mouseover</a:t>
            </a:r>
            <a:r>
              <a:rPr lang="en-US" sz="2200"/>
              <a:t> </a:t>
            </a:r>
            <a:r>
              <a:rPr lang="en-US" sz="2200" smtClean="0"/>
              <a:t>of the edges.</a:t>
            </a:r>
            <a:endParaRPr lang="en-US" sz="2200" dirty="0"/>
          </a:p>
          <a:p>
            <a:pPr marL="236538" lvl="0" indent="-236538"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200" dirty="0">
                <a:solidFill>
                  <a:schemeClr val="dk1"/>
                </a:solidFill>
              </a:rPr>
              <a:t>Achieved by leveraging CSS</a:t>
            </a:r>
            <a:r>
              <a:rPr lang="en-US" sz="2200" dirty="0" smtClean="0">
                <a:solidFill>
                  <a:schemeClr val="dk1"/>
                </a:solidFill>
              </a:rPr>
              <a:t>.</a:t>
            </a:r>
            <a:endParaRPr lang="en-US" sz="2200" dirty="0">
              <a:solidFill>
                <a:schemeClr val="dk1"/>
              </a:solidFill>
            </a:endParaRP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19"/>
          <a:srcRect r="8673"/>
          <a:stretch/>
        </p:blipFill>
        <p:spPr>
          <a:xfrm>
            <a:off x="40419261" y="14879988"/>
            <a:ext cx="2129773" cy="245478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21835" y="23513037"/>
            <a:ext cx="10347134" cy="3767513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4972" y="9759589"/>
            <a:ext cx="9231750" cy="482403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4" name="TextBox 33"/>
          <p:cNvSpPr txBox="1"/>
          <p:nvPr/>
        </p:nvSpPr>
        <p:spPr>
          <a:xfrm>
            <a:off x="33125965" y="14767977"/>
            <a:ext cx="7168698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>
                <a:srgbClr val="000000"/>
              </a:buClr>
              <a:buSzPct val="100000"/>
            </a:pPr>
            <a:r>
              <a:rPr lang="en-US" sz="2200" b="1" dirty="0" err="1" smtClean="0">
                <a:solidFill>
                  <a:schemeClr val="dk1"/>
                </a:solidFill>
              </a:rPr>
              <a:t>GRNsight</a:t>
            </a:r>
            <a:r>
              <a:rPr lang="en-US" sz="2200" b="1" dirty="0" smtClean="0">
                <a:solidFill>
                  <a:schemeClr val="dk1"/>
                </a:solidFill>
              </a:rPr>
              <a:t> Beta also includes bounding box resizing</a:t>
            </a:r>
            <a:endParaRPr lang="en-US" sz="2200" dirty="0" smtClean="0"/>
          </a:p>
          <a:p>
            <a:pPr marL="236538" lvl="0" indent="-236538"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200" dirty="0" smtClean="0"/>
              <a:t>Radio buttons allow the user to change the size of the </a:t>
            </a:r>
            <a:r>
              <a:rPr lang="en-US" sz="2200" smtClean="0"/>
              <a:t>bounding box, and thus the size of the graph.</a:t>
            </a:r>
            <a:endParaRPr lang="en-US" sz="2200" dirty="0" smtClean="0"/>
          </a:p>
          <a:p>
            <a:pPr marL="236538" lvl="0" indent="-236538"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200" dirty="0" smtClean="0">
                <a:solidFill>
                  <a:schemeClr val="dk1"/>
                </a:solidFill>
              </a:rPr>
              <a:t>Users can also zoom in and out of the visualization, and, if enabled, can scroll around within the bounding box.</a:t>
            </a:r>
          </a:p>
          <a:p>
            <a:pPr marL="236538" lvl="0" indent="-236538"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200" dirty="0" smtClean="0">
                <a:solidFill>
                  <a:schemeClr val="dk1"/>
                </a:solidFill>
              </a:rPr>
              <a:t>This set of features was coded via D3.js, the main visualization component in </a:t>
            </a:r>
            <a:r>
              <a:rPr lang="en-US" sz="2200" dirty="0" err="1" smtClean="0">
                <a:solidFill>
                  <a:schemeClr val="dk1"/>
                </a:solidFill>
              </a:rPr>
              <a:t>GRNsight</a:t>
            </a:r>
            <a:r>
              <a:rPr lang="en-US" sz="2200" dirty="0" smtClean="0">
                <a:solidFill>
                  <a:schemeClr val="dk1"/>
                </a:solidFill>
              </a:rPr>
              <a:t>.</a:t>
            </a:r>
            <a:endParaRPr lang="en-US" sz="2200" dirty="0">
              <a:solidFill>
                <a:schemeClr val="dk1"/>
              </a:solidFill>
            </a:endParaRPr>
          </a:p>
        </p:txBody>
      </p:sp>
      <p:sp>
        <p:nvSpPr>
          <p:cNvPr id="124" name="Shape 108"/>
          <p:cNvSpPr/>
          <p:nvPr/>
        </p:nvSpPr>
        <p:spPr>
          <a:xfrm>
            <a:off x="22532098" y="19355284"/>
            <a:ext cx="9918560" cy="1158131"/>
          </a:xfrm>
          <a:prstGeom prst="rect">
            <a:avLst/>
          </a:prstGeom>
          <a:solidFill>
            <a:schemeClr val="lt1">
              <a:alpha val="69019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C00"/>
              </a:buClr>
              <a:buSzPct val="25000"/>
              <a:buFont typeface="Arial"/>
              <a:buNone/>
            </a:pPr>
            <a:r>
              <a:rPr lang="en-US" sz="3600" b="0" i="0" u="none" strike="noStrike" cap="none" baseline="0" dirty="0" smtClean="0">
                <a:solidFill>
                  <a:srgbClr val="017C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Unit Testing Framework Was Optimized</a:t>
            </a:r>
            <a:endParaRPr lang="en-US" sz="3600" b="0" i="0" u="none" strike="noStrike" cap="none" baseline="0" dirty="0">
              <a:solidFill>
                <a:srgbClr val="017C00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126" name="TextBox 125"/>
          <p:cNvSpPr txBox="1"/>
          <p:nvPr/>
        </p:nvSpPr>
        <p:spPr>
          <a:xfrm>
            <a:off x="22526689" y="27052656"/>
            <a:ext cx="991856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>
                <a:srgbClr val="000000"/>
              </a:buClr>
              <a:buSzPct val="25000"/>
            </a:pPr>
            <a:r>
              <a:rPr lang="en-US" sz="2200" b="1" dirty="0"/>
              <a:t>Error </a:t>
            </a:r>
            <a:r>
              <a:rPr lang="en-US" sz="2200" b="1" dirty="0" smtClean="0"/>
              <a:t>catching </a:t>
            </a:r>
            <a:r>
              <a:rPr lang="en-US" sz="2200" b="1" dirty="0"/>
              <a:t>was </a:t>
            </a:r>
            <a:r>
              <a:rPr lang="en-US" sz="2200" b="1" dirty="0" smtClean="0"/>
              <a:t>greatly </a:t>
            </a:r>
            <a:r>
              <a:rPr lang="en-US" sz="2200" b="1" dirty="0"/>
              <a:t>i</a:t>
            </a:r>
            <a:r>
              <a:rPr lang="en-US" sz="2200" b="1" dirty="0" smtClean="0"/>
              <a:t>mproved </a:t>
            </a:r>
            <a:endParaRPr lang="en-US" sz="2200" b="1" dirty="0"/>
          </a:p>
          <a:p>
            <a:pPr marL="236538" lvl="0" indent="-236538"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200" dirty="0"/>
              <a:t>Robustness was greatly extended.</a:t>
            </a:r>
          </a:p>
          <a:p>
            <a:pPr marL="236538" lvl="0" indent="-236538"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200" dirty="0"/>
              <a:t>Instead of crashing when given an improperly formatted or incorrect file, </a:t>
            </a:r>
            <a:r>
              <a:rPr lang="en-US" sz="2200" dirty="0" err="1"/>
              <a:t>GRNsight</a:t>
            </a:r>
            <a:r>
              <a:rPr lang="en-US" sz="2200" dirty="0"/>
              <a:t> returns an </a:t>
            </a:r>
            <a:r>
              <a:rPr lang="en-US" sz="2200" dirty="0" smtClean="0"/>
              <a:t>error in </a:t>
            </a:r>
            <a:r>
              <a:rPr lang="en-US" sz="2200" dirty="0"/>
              <a:t>a </a:t>
            </a:r>
            <a:r>
              <a:rPr lang="en-US" sz="2200" dirty="0" smtClean="0"/>
              <a:t>modal window</a:t>
            </a:r>
            <a:r>
              <a:rPr lang="en-US" sz="2200" dirty="0"/>
              <a:t>.</a:t>
            </a:r>
          </a:p>
        </p:txBody>
      </p:sp>
      <p:pic>
        <p:nvPicPr>
          <p:cNvPr id="127" name="Picture 126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7536091" y="28640554"/>
            <a:ext cx="4727562" cy="2462056"/>
          </a:xfrm>
          <a:prstGeom prst="rect">
            <a:avLst/>
          </a:prstGeom>
        </p:spPr>
      </p:pic>
      <p:sp>
        <p:nvSpPr>
          <p:cNvPr id="128" name="TextBox 127"/>
          <p:cNvSpPr txBox="1"/>
          <p:nvPr/>
        </p:nvSpPr>
        <p:spPr>
          <a:xfrm>
            <a:off x="22635085" y="28581039"/>
            <a:ext cx="505444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200" b="1" dirty="0"/>
              <a:t>Warnings </a:t>
            </a:r>
            <a:r>
              <a:rPr lang="en-US" sz="2200" b="1" dirty="0" smtClean="0"/>
              <a:t>are </a:t>
            </a:r>
            <a:r>
              <a:rPr lang="en-US" sz="2200" b="1" dirty="0"/>
              <a:t>r</a:t>
            </a:r>
            <a:r>
              <a:rPr lang="en-US" sz="2200" b="1" dirty="0" smtClean="0"/>
              <a:t>eturned </a:t>
            </a:r>
            <a:r>
              <a:rPr lang="en-US" sz="2200" b="1" dirty="0"/>
              <a:t>i</a:t>
            </a:r>
            <a:r>
              <a:rPr lang="en-US" sz="2200" b="1" dirty="0" smtClean="0"/>
              <a:t>n </a:t>
            </a:r>
            <a:r>
              <a:rPr lang="en-US" sz="2200" b="1" dirty="0"/>
              <a:t>c</a:t>
            </a:r>
            <a:r>
              <a:rPr lang="en-US" sz="2200" b="1" dirty="0" smtClean="0"/>
              <a:t>ases </a:t>
            </a:r>
            <a:r>
              <a:rPr lang="en-US" sz="2200" b="1" dirty="0"/>
              <a:t>of </a:t>
            </a:r>
            <a:r>
              <a:rPr lang="en-US" sz="2200" b="1" dirty="0" smtClean="0"/>
              <a:t>non-fatal </a:t>
            </a:r>
            <a:r>
              <a:rPr lang="en-US" sz="2200" b="1" dirty="0"/>
              <a:t>i</a:t>
            </a:r>
            <a:r>
              <a:rPr lang="en-US" sz="2200" b="1" dirty="0" smtClean="0"/>
              <a:t>mproper </a:t>
            </a:r>
            <a:r>
              <a:rPr lang="en-US" sz="2200" b="1" dirty="0"/>
              <a:t>s</a:t>
            </a:r>
            <a:r>
              <a:rPr lang="en-US" sz="2200" b="1" dirty="0" smtClean="0"/>
              <a:t>preadsheets</a:t>
            </a:r>
            <a:endParaRPr lang="en-US" sz="2200" dirty="0" smtClean="0"/>
          </a:p>
        </p:txBody>
      </p:sp>
      <p:sp>
        <p:nvSpPr>
          <p:cNvPr id="129" name="Rounded Rectangle 128"/>
          <p:cNvSpPr/>
          <p:nvPr/>
        </p:nvSpPr>
        <p:spPr>
          <a:xfrm>
            <a:off x="22943272" y="25390727"/>
            <a:ext cx="1620693" cy="59305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smtClean="0">
                <a:solidFill>
                  <a:schemeClr val="tx1"/>
                </a:solidFill>
              </a:rPr>
              <a:t>Import SIF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130" name="Rounded Rectangle 129"/>
          <p:cNvSpPr/>
          <p:nvPr/>
        </p:nvSpPr>
        <p:spPr>
          <a:xfrm>
            <a:off x="28129277" y="25393987"/>
            <a:ext cx="1620693" cy="593056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Semantic Checker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31" name="Rounded Rectangle 130"/>
          <p:cNvSpPr/>
          <p:nvPr/>
        </p:nvSpPr>
        <p:spPr>
          <a:xfrm>
            <a:off x="25138232" y="25396794"/>
            <a:ext cx="1620693" cy="59305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SIF Syntax Checker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32" name="Rounded Rectangle 131"/>
          <p:cNvSpPr/>
          <p:nvPr/>
        </p:nvSpPr>
        <p:spPr>
          <a:xfrm>
            <a:off x="25137303" y="24605612"/>
            <a:ext cx="1620693" cy="593056"/>
          </a:xfrm>
          <a:prstGeom prst="roundRect">
            <a:avLst/>
          </a:prstGeom>
          <a:solidFill>
            <a:srgbClr val="FAC0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Excel Syntax </a:t>
            </a:r>
            <a:r>
              <a:rPr lang="en-US" sz="1600" dirty="0" smtClean="0">
                <a:solidFill>
                  <a:schemeClr val="tx1"/>
                </a:solidFill>
              </a:rPr>
              <a:t>Checker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33" name="Rounded Rectangle 132"/>
          <p:cNvSpPr/>
          <p:nvPr/>
        </p:nvSpPr>
        <p:spPr>
          <a:xfrm>
            <a:off x="25137303" y="26174562"/>
            <a:ext cx="1620693" cy="593056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 err="1" smtClean="0">
                <a:solidFill>
                  <a:schemeClr val="tx1"/>
                </a:solidFill>
              </a:rPr>
              <a:t>GraphML</a:t>
            </a:r>
            <a:r>
              <a:rPr lang="en-US" sz="1500" dirty="0" smtClean="0">
                <a:solidFill>
                  <a:schemeClr val="tx1"/>
                </a:solidFill>
              </a:rPr>
              <a:t> Syntax Checker</a:t>
            </a:r>
            <a:endParaRPr lang="en-US" sz="1500" dirty="0">
              <a:solidFill>
                <a:schemeClr val="tx1"/>
              </a:solidFill>
            </a:endParaRPr>
          </a:p>
        </p:txBody>
      </p:sp>
      <p:sp>
        <p:nvSpPr>
          <p:cNvPr id="134" name="Rounded Rectangle 133"/>
          <p:cNvSpPr/>
          <p:nvPr/>
        </p:nvSpPr>
        <p:spPr>
          <a:xfrm>
            <a:off x="30344292" y="25388558"/>
            <a:ext cx="1620693" cy="593056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 smtClean="0">
                <a:solidFill>
                  <a:schemeClr val="tx1"/>
                </a:solidFill>
              </a:rPr>
              <a:t>GRNsight</a:t>
            </a:r>
            <a:endParaRPr lang="en-US" sz="1800" dirty="0">
              <a:solidFill>
                <a:schemeClr val="tx1"/>
              </a:solidFill>
            </a:endParaRPr>
          </a:p>
        </p:txBody>
      </p:sp>
      <p:cxnSp>
        <p:nvCxnSpPr>
          <p:cNvPr id="135" name="Straight Arrow Connector 134"/>
          <p:cNvCxnSpPr/>
          <p:nvPr/>
        </p:nvCxnSpPr>
        <p:spPr>
          <a:xfrm>
            <a:off x="24563965" y="25687255"/>
            <a:ext cx="573338" cy="6067"/>
          </a:xfrm>
          <a:prstGeom prst="straightConnector1">
            <a:avLst/>
          </a:prstGeom>
          <a:ln w="508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Elbow Connector 135"/>
          <p:cNvCxnSpPr/>
          <p:nvPr/>
        </p:nvCxnSpPr>
        <p:spPr>
          <a:xfrm flipV="1">
            <a:off x="26757996" y="25687853"/>
            <a:ext cx="1371281" cy="783237"/>
          </a:xfrm>
          <a:prstGeom prst="bentConnector3">
            <a:avLst/>
          </a:prstGeom>
          <a:ln w="508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Elbow Connector 138"/>
          <p:cNvCxnSpPr/>
          <p:nvPr/>
        </p:nvCxnSpPr>
        <p:spPr>
          <a:xfrm>
            <a:off x="26757996" y="24902140"/>
            <a:ext cx="1371281" cy="785713"/>
          </a:xfrm>
          <a:prstGeom prst="bentConnector3">
            <a:avLst/>
          </a:prstGeom>
          <a:ln w="508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/>
          <p:cNvCxnSpPr/>
          <p:nvPr/>
        </p:nvCxnSpPr>
        <p:spPr>
          <a:xfrm flipV="1">
            <a:off x="26758925" y="25687853"/>
            <a:ext cx="1370352" cy="5469"/>
          </a:xfrm>
          <a:prstGeom prst="straightConnector1">
            <a:avLst/>
          </a:prstGeom>
          <a:ln w="508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TextBox 144"/>
          <p:cNvSpPr txBox="1"/>
          <p:nvPr/>
        </p:nvSpPr>
        <p:spPr>
          <a:xfrm>
            <a:off x="22515539" y="29341426"/>
            <a:ext cx="486447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7488" indent="-217488">
              <a:buFont typeface="Arial"/>
              <a:buChar char="•"/>
            </a:pPr>
            <a:r>
              <a:rPr lang="en-US" sz="2200" dirty="0"/>
              <a:t>In cases where non-fatal errors exist in the format or data of an uploaded spreadsheet, the </a:t>
            </a:r>
            <a:r>
              <a:rPr lang="en-US" sz="2200" dirty="0" smtClean="0"/>
              <a:t>graph is displayed, </a:t>
            </a:r>
            <a:r>
              <a:rPr lang="en-US" sz="2200" dirty="0"/>
              <a:t>and a warning box appears</a:t>
            </a:r>
            <a:r>
              <a:rPr lang="en-US" sz="2200" dirty="0" smtClean="0"/>
              <a:t>.</a:t>
            </a:r>
            <a:endParaRPr lang="en-US" sz="2200" dirty="0"/>
          </a:p>
        </p:txBody>
      </p:sp>
      <p:sp>
        <p:nvSpPr>
          <p:cNvPr id="146" name="TextBox 145"/>
          <p:cNvSpPr txBox="1"/>
          <p:nvPr/>
        </p:nvSpPr>
        <p:spPr>
          <a:xfrm>
            <a:off x="22560816" y="31039226"/>
            <a:ext cx="990412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7488" indent="-217488">
              <a:buFont typeface="Arial"/>
              <a:buChar char="•"/>
            </a:pPr>
            <a:r>
              <a:rPr lang="en-US" sz="2200" dirty="0"/>
              <a:t>Warnings clearly state which row(s) or cell(s) may have incorrect data.</a:t>
            </a:r>
          </a:p>
          <a:p>
            <a:pPr marL="217488" lvl="0" indent="-217488">
              <a:buFont typeface="Arial"/>
              <a:buChar char="•"/>
            </a:pPr>
            <a:r>
              <a:rPr lang="en-US" sz="2200" dirty="0"/>
              <a:t>The warning box can be closed and reopened at any time via a hyperlink underneath Force Graph Parameter sliders. </a:t>
            </a:r>
          </a:p>
        </p:txBody>
      </p:sp>
      <p:cxnSp>
        <p:nvCxnSpPr>
          <p:cNvPr id="148" name="Straight Arrow Connector 147"/>
          <p:cNvCxnSpPr/>
          <p:nvPr/>
        </p:nvCxnSpPr>
        <p:spPr>
          <a:xfrm flipV="1">
            <a:off x="29749970" y="25685086"/>
            <a:ext cx="594322" cy="8236"/>
          </a:xfrm>
          <a:prstGeom prst="straightConnector1">
            <a:avLst/>
          </a:prstGeom>
          <a:ln w="508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Rounded Rectangle 148"/>
          <p:cNvSpPr/>
          <p:nvPr/>
        </p:nvSpPr>
        <p:spPr>
          <a:xfrm>
            <a:off x="22943272" y="24597147"/>
            <a:ext cx="1620693" cy="593056"/>
          </a:xfrm>
          <a:prstGeom prst="roundRect">
            <a:avLst/>
          </a:prstGeom>
          <a:solidFill>
            <a:srgbClr val="FAC0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smtClean="0">
                <a:solidFill>
                  <a:schemeClr val="tx1"/>
                </a:solidFill>
              </a:rPr>
              <a:t>Import Excel</a:t>
            </a:r>
            <a:endParaRPr lang="en-US" sz="1800" dirty="0">
              <a:solidFill>
                <a:schemeClr val="tx1"/>
              </a:solidFill>
            </a:endParaRPr>
          </a:p>
        </p:txBody>
      </p:sp>
      <p:cxnSp>
        <p:nvCxnSpPr>
          <p:cNvPr id="156" name="Straight Arrow Connector 155"/>
          <p:cNvCxnSpPr/>
          <p:nvPr/>
        </p:nvCxnSpPr>
        <p:spPr>
          <a:xfrm>
            <a:off x="24563965" y="24893675"/>
            <a:ext cx="573338" cy="6067"/>
          </a:xfrm>
          <a:prstGeom prst="straightConnector1">
            <a:avLst/>
          </a:prstGeom>
          <a:ln w="508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Rounded Rectangle 159"/>
          <p:cNvSpPr/>
          <p:nvPr/>
        </p:nvSpPr>
        <p:spPr>
          <a:xfrm>
            <a:off x="22943272" y="26174562"/>
            <a:ext cx="1620693" cy="593056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smtClean="0">
                <a:solidFill>
                  <a:schemeClr val="tx1"/>
                </a:solidFill>
              </a:rPr>
              <a:t>Import </a:t>
            </a:r>
            <a:r>
              <a:rPr lang="en-US" sz="1800" dirty="0" err="1" smtClean="0">
                <a:solidFill>
                  <a:schemeClr val="tx1"/>
                </a:solidFill>
              </a:rPr>
              <a:t>GraphML</a:t>
            </a:r>
            <a:endParaRPr lang="en-US" sz="1800" dirty="0">
              <a:solidFill>
                <a:schemeClr val="tx1"/>
              </a:solidFill>
            </a:endParaRPr>
          </a:p>
        </p:txBody>
      </p:sp>
      <p:cxnSp>
        <p:nvCxnSpPr>
          <p:cNvPr id="161" name="Straight Arrow Connector 160"/>
          <p:cNvCxnSpPr/>
          <p:nvPr/>
        </p:nvCxnSpPr>
        <p:spPr>
          <a:xfrm>
            <a:off x="24563965" y="26471090"/>
            <a:ext cx="573338" cy="6067"/>
          </a:xfrm>
          <a:prstGeom prst="straightConnector1">
            <a:avLst/>
          </a:prstGeom>
          <a:ln w="508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Shape 108"/>
          <p:cNvSpPr/>
          <p:nvPr/>
        </p:nvSpPr>
        <p:spPr>
          <a:xfrm>
            <a:off x="726713" y="20506297"/>
            <a:ext cx="10290407" cy="1194088"/>
          </a:xfrm>
          <a:prstGeom prst="rect">
            <a:avLst/>
          </a:prstGeom>
          <a:solidFill>
            <a:schemeClr val="lt1">
              <a:alpha val="69019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 algn="ctr">
              <a:buClr>
                <a:srgbClr val="017C00"/>
              </a:buClr>
              <a:buSzPct val="25000"/>
            </a:pPr>
            <a:r>
              <a:rPr lang="en-US" sz="3600" dirty="0" err="1">
                <a:solidFill>
                  <a:srgbClr val="017C00"/>
                </a:solidFill>
              </a:rPr>
              <a:t>GRNsight</a:t>
            </a:r>
            <a:r>
              <a:rPr lang="en-US" sz="3600" dirty="0">
                <a:solidFill>
                  <a:srgbClr val="017C00"/>
                </a:solidFill>
              </a:rPr>
              <a:t> Accepts Microsoft Excel, SIF, and </a:t>
            </a:r>
            <a:r>
              <a:rPr lang="en-US" sz="3600" dirty="0" err="1">
                <a:solidFill>
                  <a:srgbClr val="017C00"/>
                </a:solidFill>
              </a:rPr>
              <a:t>GraphML</a:t>
            </a:r>
            <a:r>
              <a:rPr lang="en-US" sz="3600" dirty="0">
                <a:solidFill>
                  <a:srgbClr val="017C00"/>
                </a:solidFill>
              </a:rPr>
              <a:t> Files in the Proper Format</a:t>
            </a:r>
          </a:p>
        </p:txBody>
      </p:sp>
      <p:pic>
        <p:nvPicPr>
          <p:cNvPr id="192" name="Picture 191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21" r="12389" b="15049"/>
          <a:stretch/>
        </p:blipFill>
        <p:spPr>
          <a:xfrm>
            <a:off x="39869451" y="22057708"/>
            <a:ext cx="3098692" cy="3033778"/>
          </a:xfrm>
          <a:prstGeom prst="rect">
            <a:avLst/>
          </a:prstGeom>
        </p:spPr>
      </p:pic>
      <p:sp>
        <p:nvSpPr>
          <p:cNvPr id="187" name="Shape 109"/>
          <p:cNvSpPr/>
          <p:nvPr/>
        </p:nvSpPr>
        <p:spPr>
          <a:xfrm>
            <a:off x="726713" y="21700385"/>
            <a:ext cx="10290407" cy="1061013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ct val="100000"/>
            </a:pPr>
            <a:r>
              <a:rPr lang="en-US" sz="2200" b="1" dirty="0" smtClean="0">
                <a:solidFill>
                  <a:schemeClr val="dk1"/>
                </a:solidFill>
              </a:rPr>
              <a:t>Excel</a:t>
            </a:r>
          </a:p>
          <a:p>
            <a:pPr marL="236538" lvl="0" indent="-236538"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200" dirty="0" smtClean="0">
                <a:solidFill>
                  <a:schemeClr val="dk1"/>
                </a:solidFill>
              </a:rPr>
              <a:t>Excel workbooks need a “network” sheet (for unweighted graphs) or a “</a:t>
            </a:r>
            <a:r>
              <a:rPr lang="en-US" sz="2200" dirty="0" err="1" smtClean="0">
                <a:solidFill>
                  <a:schemeClr val="dk1"/>
                </a:solidFill>
              </a:rPr>
              <a:t>network_optimized_weights</a:t>
            </a:r>
            <a:r>
              <a:rPr lang="en-US" sz="2200" dirty="0" smtClean="0">
                <a:solidFill>
                  <a:schemeClr val="dk1"/>
                </a:solidFill>
              </a:rPr>
              <a:t>” sheet (for weighted graphs). The adjacency matrix can be symmetrical or asymmetrical. </a:t>
            </a:r>
          </a:p>
          <a:p>
            <a:pPr marL="236538" lvl="0" indent="-236538"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200" dirty="0" err="1" smtClean="0">
                <a:solidFill>
                  <a:schemeClr val="dk1"/>
                </a:solidFill>
              </a:rPr>
              <a:t>GRNmap</a:t>
            </a:r>
            <a:r>
              <a:rPr lang="en-US" sz="2200" dirty="0" smtClean="0">
                <a:solidFill>
                  <a:schemeClr val="dk1"/>
                </a:solidFill>
              </a:rPr>
              <a:t> input and output workbooks are accepted without adjustment.</a:t>
            </a:r>
          </a:p>
          <a:p>
            <a:pPr marL="236538" lvl="0" indent="-236538"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200" dirty="0" smtClean="0">
                <a:solidFill>
                  <a:schemeClr val="dk1"/>
                </a:solidFill>
              </a:rPr>
              <a:t>Adjacency matrices generated from other databases, such as YEASTRACT (</a:t>
            </a:r>
            <a:r>
              <a:rPr lang="en-US" sz="2200" dirty="0" smtClean="0"/>
              <a:t>Teixeira</a:t>
            </a:r>
            <a:r>
              <a:rPr lang="en-US" sz="2400" dirty="0" smtClean="0"/>
              <a:t> </a:t>
            </a:r>
            <a:r>
              <a:rPr lang="en-US" sz="2200" dirty="0" smtClean="0">
                <a:solidFill>
                  <a:schemeClr val="dk1"/>
                </a:solidFill>
              </a:rPr>
              <a:t>et al., 2014), can be used with some modification.</a:t>
            </a:r>
          </a:p>
          <a:p>
            <a:pPr marL="236538" lvl="0" indent="-236538">
              <a:buClr>
                <a:schemeClr val="dk1"/>
              </a:buClr>
              <a:buSzPct val="100000"/>
              <a:buFont typeface="Arial"/>
              <a:buChar char="•"/>
            </a:pPr>
            <a:endParaRPr lang="en-US" sz="2200" dirty="0" smtClean="0">
              <a:solidFill>
                <a:schemeClr val="dk1"/>
              </a:solidFill>
            </a:endParaRPr>
          </a:p>
          <a:p>
            <a:pPr marL="236538" lvl="0" indent="-236538">
              <a:buClr>
                <a:schemeClr val="dk1"/>
              </a:buClr>
              <a:buSzPct val="100000"/>
              <a:buFont typeface="Arial"/>
              <a:buChar char="•"/>
            </a:pPr>
            <a:endParaRPr lang="en-US" sz="2200" dirty="0" smtClean="0">
              <a:solidFill>
                <a:schemeClr val="dk1"/>
              </a:solidFill>
            </a:endParaRPr>
          </a:p>
          <a:p>
            <a:pPr marL="236538" lvl="0" indent="-236538">
              <a:buClr>
                <a:schemeClr val="dk1"/>
              </a:buClr>
              <a:buSzPct val="100000"/>
              <a:buFont typeface="Arial"/>
              <a:buChar char="•"/>
            </a:pPr>
            <a:endParaRPr lang="en-US" sz="2200" dirty="0" smtClean="0">
              <a:solidFill>
                <a:schemeClr val="dk1"/>
              </a:solidFill>
            </a:endParaRPr>
          </a:p>
          <a:p>
            <a:pPr marL="236538" lvl="0" indent="-236538">
              <a:buClr>
                <a:schemeClr val="dk1"/>
              </a:buClr>
              <a:buSzPct val="100000"/>
              <a:buFont typeface="Arial"/>
              <a:buChar char="•"/>
            </a:pPr>
            <a:endParaRPr lang="en-US" sz="2200" dirty="0" smtClean="0">
              <a:solidFill>
                <a:schemeClr val="dk1"/>
              </a:solidFill>
            </a:endParaRPr>
          </a:p>
          <a:p>
            <a:pPr marL="236538" lvl="0" indent="-236538"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200" dirty="0" err="1" smtClean="0">
                <a:solidFill>
                  <a:schemeClr val="dk1"/>
                </a:solidFill>
              </a:rPr>
              <a:t>GRNsight</a:t>
            </a:r>
            <a:r>
              <a:rPr lang="en-US" sz="2200" dirty="0" smtClean="0">
                <a:solidFill>
                  <a:schemeClr val="dk1"/>
                </a:solidFill>
              </a:rPr>
              <a:t> now accepts </a:t>
            </a:r>
            <a:r>
              <a:rPr lang="en-US" sz="2200" dirty="0" smtClean="0">
                <a:solidFill>
                  <a:schemeClr val="dk1"/>
                </a:solidFill>
              </a:rPr>
              <a:t>SIF and </a:t>
            </a:r>
            <a:r>
              <a:rPr lang="en-US" sz="2200" dirty="0" err="1" smtClean="0">
                <a:solidFill>
                  <a:schemeClr val="dk1"/>
                </a:solidFill>
              </a:rPr>
              <a:t>GraphML</a:t>
            </a:r>
            <a:r>
              <a:rPr lang="en-US" sz="2200" dirty="0" smtClean="0">
                <a:solidFill>
                  <a:schemeClr val="dk1"/>
                </a:solidFill>
              </a:rPr>
              <a:t> files without </a:t>
            </a:r>
            <a:r>
              <a:rPr lang="en-US" sz="2200" dirty="0" smtClean="0">
                <a:solidFill>
                  <a:schemeClr val="dk1"/>
                </a:solidFill>
              </a:rPr>
              <a:t>any </a:t>
            </a:r>
            <a:r>
              <a:rPr lang="en-US" sz="2200" dirty="0" smtClean="0">
                <a:solidFill>
                  <a:schemeClr val="dk1"/>
                </a:solidFill>
              </a:rPr>
              <a:t>modification</a:t>
            </a:r>
            <a:endParaRPr lang="en-US" sz="2200" dirty="0" smtClean="0">
              <a:solidFill>
                <a:schemeClr val="dk1"/>
              </a:solidFill>
            </a:endParaRPr>
          </a:p>
          <a:p>
            <a:pPr lvl="0">
              <a:buClr>
                <a:schemeClr val="dk1"/>
              </a:buClr>
              <a:buSzPct val="100000"/>
            </a:pPr>
            <a:endParaRPr lang="en-US" sz="2200" dirty="0" smtClean="0">
              <a:solidFill>
                <a:schemeClr val="dk1"/>
              </a:solidFill>
            </a:endParaRPr>
          </a:p>
          <a:p>
            <a:pPr lvl="0">
              <a:buClr>
                <a:schemeClr val="dk1"/>
              </a:buClr>
              <a:buSzPct val="100000"/>
            </a:pPr>
            <a:endParaRPr lang="en-US" sz="2200" dirty="0" smtClean="0">
              <a:solidFill>
                <a:schemeClr val="dk1"/>
              </a:solidFill>
            </a:endParaRPr>
          </a:p>
          <a:p>
            <a:pPr lvl="0">
              <a:buClr>
                <a:schemeClr val="dk1"/>
              </a:buClr>
              <a:buSzPct val="100000"/>
            </a:pPr>
            <a:endParaRPr lang="en-US" sz="2200" dirty="0" smtClean="0">
              <a:solidFill>
                <a:schemeClr val="dk1"/>
              </a:solidFill>
            </a:endParaRPr>
          </a:p>
          <a:p>
            <a:pPr lvl="0">
              <a:buClr>
                <a:schemeClr val="dk1"/>
              </a:buClr>
              <a:buSzPct val="100000"/>
            </a:pPr>
            <a:endParaRPr lang="en-US" sz="2200" dirty="0" smtClean="0">
              <a:solidFill>
                <a:schemeClr val="dk1"/>
              </a:solidFill>
            </a:endParaRPr>
          </a:p>
          <a:p>
            <a:pPr lvl="0">
              <a:buClr>
                <a:schemeClr val="dk1"/>
              </a:buClr>
              <a:buSzPct val="100000"/>
            </a:pPr>
            <a:endParaRPr lang="en-US" sz="2200" b="1" dirty="0" smtClean="0">
              <a:solidFill>
                <a:schemeClr val="dk1"/>
              </a:solidFill>
            </a:endParaRPr>
          </a:p>
          <a:p>
            <a:pPr lvl="0">
              <a:buClr>
                <a:schemeClr val="dk1"/>
              </a:buClr>
              <a:buSzPct val="100000"/>
            </a:pPr>
            <a:endParaRPr lang="en-US" sz="2200" b="1" dirty="0" smtClean="0">
              <a:solidFill>
                <a:schemeClr val="dk1"/>
              </a:solidFill>
            </a:endParaRPr>
          </a:p>
          <a:p>
            <a:pPr lvl="0">
              <a:buClr>
                <a:schemeClr val="dk1"/>
              </a:buClr>
              <a:buSzPct val="100000"/>
            </a:pPr>
            <a:endParaRPr lang="en-US" sz="2200" b="1" dirty="0" smtClean="0">
              <a:solidFill>
                <a:schemeClr val="dk1"/>
              </a:solidFill>
            </a:endParaRPr>
          </a:p>
          <a:p>
            <a:pPr marL="342900" lvl="0" indent="-342900">
              <a:buClr>
                <a:schemeClr val="dk1"/>
              </a:buClr>
              <a:buSzPct val="100000"/>
              <a:buFont typeface="Arial" charset="0"/>
              <a:buChar char="•"/>
            </a:pPr>
            <a:endParaRPr lang="en-US" sz="2200" b="1" dirty="0">
              <a:solidFill>
                <a:schemeClr val="dk1"/>
              </a:solidFill>
            </a:endParaRPr>
          </a:p>
        </p:txBody>
      </p:sp>
      <p:pic>
        <p:nvPicPr>
          <p:cNvPr id="191" name="Picture 190"/>
          <p:cNvPicPr>
            <a:picLocks noChangeAspect="1"/>
          </p:cNvPicPr>
          <p:nvPr/>
        </p:nvPicPr>
        <p:blipFill rotWithShape="1">
          <a:blip r:embed="rId24"/>
          <a:srcRect l="-2" t="36170" r="16547" b="19645"/>
          <a:stretch/>
        </p:blipFill>
        <p:spPr>
          <a:xfrm>
            <a:off x="2303991" y="24151218"/>
            <a:ext cx="6395288" cy="1249850"/>
          </a:xfrm>
          <a:prstGeom prst="rect">
            <a:avLst/>
          </a:prstGeom>
        </p:spPr>
      </p:pic>
      <p:sp>
        <p:nvSpPr>
          <p:cNvPr id="111" name="TextBox 110"/>
          <p:cNvSpPr txBox="1"/>
          <p:nvPr/>
        </p:nvSpPr>
        <p:spPr>
          <a:xfrm>
            <a:off x="40322748" y="25114816"/>
            <a:ext cx="229369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5564 total visitors and 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2019 files </a:t>
            </a:r>
            <a:r>
              <a:rPr lang="en-US" dirty="0">
                <a:solidFill>
                  <a:schemeClr val="tx1"/>
                </a:solidFill>
              </a:rPr>
              <a:t>uploaded as of 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26 January 2017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7072214" y="26013539"/>
            <a:ext cx="3254130" cy="2566265"/>
          </a:xfrm>
          <a:prstGeom prst="rect">
            <a:avLst/>
          </a:prstGeom>
        </p:spPr>
      </p:pic>
      <p:sp>
        <p:nvSpPr>
          <p:cNvPr id="35" name="Rectangle 34"/>
          <p:cNvSpPr/>
          <p:nvPr/>
        </p:nvSpPr>
        <p:spPr>
          <a:xfrm>
            <a:off x="827159" y="25973302"/>
            <a:ext cx="6148579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Clr>
                <a:schemeClr val="dk1"/>
              </a:buClr>
              <a:buSzPct val="100000"/>
            </a:pPr>
            <a:r>
              <a:rPr lang="en-US" sz="2200" b="1" dirty="0">
                <a:solidFill>
                  <a:schemeClr val="dk1"/>
                </a:solidFill>
              </a:rPr>
              <a:t>SIF</a:t>
            </a:r>
          </a:p>
          <a:p>
            <a:pPr marL="342900" indent="-342900">
              <a:buClr>
                <a:schemeClr val="dk1"/>
              </a:buClr>
              <a:buSzPct val="100000"/>
              <a:buFont typeface="Arial" charset="0"/>
              <a:buChar char="•"/>
            </a:pPr>
            <a:r>
              <a:rPr lang="en-US" sz="2200" dirty="0" smtClean="0"/>
              <a:t>A SIF file is a tab-delimited text file with the file extension .</a:t>
            </a:r>
            <a:r>
              <a:rPr lang="en-US" sz="2200" dirty="0" err="1" smtClean="0"/>
              <a:t>sif</a:t>
            </a:r>
            <a:r>
              <a:rPr lang="en-US" sz="2200" dirty="0"/>
              <a:t> </a:t>
            </a:r>
            <a:r>
              <a:rPr lang="en-US" sz="2200" dirty="0" smtClean="0"/>
              <a:t>originally created for use with </a:t>
            </a:r>
            <a:r>
              <a:rPr lang="en-US" sz="2200" dirty="0" err="1" smtClean="0"/>
              <a:t>Cytoscape</a:t>
            </a:r>
            <a:r>
              <a:rPr lang="en-US" sz="2200" dirty="0" smtClean="0"/>
              <a:t>.</a:t>
            </a:r>
          </a:p>
          <a:p>
            <a:pPr marL="342900" indent="-342900">
              <a:buClr>
                <a:schemeClr val="dk1"/>
              </a:buClr>
              <a:buSzPct val="100000"/>
              <a:buFont typeface="Arial" charset="0"/>
              <a:buChar char="•"/>
            </a:pPr>
            <a:r>
              <a:rPr lang="en-US" sz="2200" dirty="0"/>
              <a:t>Lines in the SIF file specify a source node, a relationship type (or edge type), and one or more target nodes separated by tab characters.</a:t>
            </a:r>
          </a:p>
          <a:p>
            <a:pPr marL="342900" indent="-342900">
              <a:buClr>
                <a:schemeClr val="dk1"/>
              </a:buClr>
              <a:buSzPct val="100000"/>
              <a:buFont typeface="Arial" charset="0"/>
              <a:buChar char="•"/>
            </a:pPr>
            <a:endParaRPr lang="en-US" sz="2200" dirty="0" smtClean="0"/>
          </a:p>
          <a:p>
            <a:pPr marL="342900" indent="-342900">
              <a:buClr>
                <a:schemeClr val="dk1"/>
              </a:buClr>
              <a:buSzPct val="100000"/>
              <a:buFont typeface="Arial" charset="0"/>
              <a:buChar char="•"/>
            </a:pPr>
            <a:endParaRPr lang="en-US" sz="2200" dirty="0">
              <a:solidFill>
                <a:schemeClr val="dk1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850582" y="28765381"/>
            <a:ext cx="5929350" cy="38164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Clr>
                <a:schemeClr val="dk1"/>
              </a:buClr>
              <a:buSzPct val="100000"/>
            </a:pPr>
            <a:r>
              <a:rPr lang="en-US" sz="2200" b="1" dirty="0" err="1">
                <a:solidFill>
                  <a:schemeClr val="dk1"/>
                </a:solidFill>
              </a:rPr>
              <a:t>GraphML</a:t>
            </a:r>
            <a:endParaRPr lang="en-US" sz="2200" b="1" dirty="0">
              <a:solidFill>
                <a:schemeClr val="dk1"/>
              </a:solidFill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200" dirty="0"/>
              <a:t>A </a:t>
            </a:r>
            <a:r>
              <a:rPr lang="en-US" sz="2200" dirty="0" err="1"/>
              <a:t>GraphML</a:t>
            </a:r>
            <a:r>
              <a:rPr lang="en-US" sz="2200" dirty="0"/>
              <a:t> file is </a:t>
            </a:r>
            <a:r>
              <a:rPr lang="en-US" sz="2200" dirty="0" smtClean="0"/>
              <a:t>an E</a:t>
            </a:r>
            <a:r>
              <a:rPr lang="en-US" sz="2200" b="1" dirty="0" smtClean="0"/>
              <a:t>x</a:t>
            </a:r>
            <a:r>
              <a:rPr lang="en-US" sz="2200" dirty="0" smtClean="0"/>
              <a:t>tensible</a:t>
            </a:r>
            <a:r>
              <a:rPr lang="en-US" sz="2200" dirty="0"/>
              <a:t> </a:t>
            </a:r>
            <a:r>
              <a:rPr lang="en-US" sz="2200" b="1" dirty="0" smtClean="0"/>
              <a:t>M</a:t>
            </a:r>
            <a:r>
              <a:rPr lang="en-US" sz="2200" dirty="0" smtClean="0"/>
              <a:t>arkup </a:t>
            </a:r>
            <a:r>
              <a:rPr lang="en-US" sz="2200" b="1" dirty="0" smtClean="0"/>
              <a:t>L</a:t>
            </a:r>
            <a:r>
              <a:rPr lang="en-US" sz="2200" dirty="0" smtClean="0"/>
              <a:t>anguage </a:t>
            </a:r>
            <a:r>
              <a:rPr lang="en-US" sz="2200" dirty="0"/>
              <a:t>(XML) file with the extension .</a:t>
            </a:r>
            <a:r>
              <a:rPr lang="en-US" sz="2200" dirty="0" err="1" smtClean="0"/>
              <a:t>graphml</a:t>
            </a:r>
            <a:r>
              <a:rPr lang="en-US" sz="2200" dirty="0"/>
              <a:t> </a:t>
            </a:r>
            <a:endParaRPr lang="en-US" sz="2200" dirty="0" smtClean="0"/>
          </a:p>
          <a:p>
            <a:pPr marL="342900" indent="-342900">
              <a:buFont typeface="Arial" charset="0"/>
              <a:buChar char="•"/>
            </a:pPr>
            <a:r>
              <a:rPr lang="en-US" sz="2200" dirty="0" err="1" smtClean="0"/>
              <a:t>GRNsight</a:t>
            </a:r>
            <a:r>
              <a:rPr lang="en-US" sz="2200" dirty="0" smtClean="0"/>
              <a:t> parses </a:t>
            </a:r>
            <a:r>
              <a:rPr lang="en-US" sz="2200" dirty="0" err="1" smtClean="0"/>
              <a:t>GraphML</a:t>
            </a:r>
            <a:r>
              <a:rPr lang="en-US" sz="2200" dirty="0" smtClean="0"/>
              <a:t> to extract nodes and edges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200" dirty="0" err="1"/>
              <a:t>GraphML</a:t>
            </a:r>
            <a:r>
              <a:rPr lang="en-US" sz="2200" dirty="0"/>
              <a:t> has the ability to specify </a:t>
            </a:r>
            <a:r>
              <a:rPr lang="en-US" sz="2200" dirty="0" smtClean="0"/>
              <a:t>additional graph </a:t>
            </a:r>
            <a:r>
              <a:rPr lang="en-US" sz="2200" dirty="0"/>
              <a:t>features that </a:t>
            </a:r>
            <a:r>
              <a:rPr lang="en-US" sz="2200" dirty="0" err="1"/>
              <a:t>GRNsight</a:t>
            </a:r>
            <a:r>
              <a:rPr lang="en-US" sz="2200" dirty="0"/>
              <a:t> cannot </a:t>
            </a:r>
            <a:r>
              <a:rPr lang="en-US" sz="2200" dirty="0" smtClean="0"/>
              <a:t>display, but may be useful additional data</a:t>
            </a:r>
          </a:p>
          <a:p>
            <a:pPr marL="342900" indent="-342900">
              <a:buFont typeface="Arial" charset="0"/>
              <a:buChar char="•"/>
            </a:pPr>
            <a:endParaRPr lang="en-US" sz="2200" dirty="0" smtClean="0"/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8414" y="29394396"/>
            <a:ext cx="3641730" cy="2136690"/>
          </a:xfrm>
          <a:prstGeom prst="rect">
            <a:avLst/>
          </a:prstGeom>
        </p:spPr>
      </p:pic>
      <p:sp>
        <p:nvSpPr>
          <p:cNvPr id="166" name="Shape 90"/>
          <p:cNvSpPr/>
          <p:nvPr/>
        </p:nvSpPr>
        <p:spPr>
          <a:xfrm>
            <a:off x="751777" y="15726602"/>
            <a:ext cx="10265343" cy="436823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36538" lvl="0" indent="-236538"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400" dirty="0" err="1" smtClean="0"/>
              <a:t>GRNsight</a:t>
            </a:r>
            <a:r>
              <a:rPr lang="en-US" sz="2400" dirty="0" smtClean="0"/>
              <a:t> is targeted at both </a:t>
            </a:r>
            <a:r>
              <a:rPr lang="en-US" sz="2400" dirty="0"/>
              <a:t>experienced biology investigators and novice undergraduate </a:t>
            </a:r>
            <a:r>
              <a:rPr lang="en-US" sz="2400" dirty="0" smtClean="0"/>
              <a:t>users.</a:t>
            </a:r>
          </a:p>
          <a:p>
            <a:pPr marL="236538" lvl="0" indent="-236538"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400" dirty="0" err="1" smtClean="0"/>
              <a:t>GRNsight</a:t>
            </a:r>
            <a:r>
              <a:rPr lang="en-US" sz="2400" dirty="0" smtClean="0"/>
              <a:t> was developed per the following requirements to encapsulate the set of features we envisioned a visualization tool for </a:t>
            </a:r>
            <a:r>
              <a:rPr lang="en-US" sz="2400" dirty="0"/>
              <a:t>small- to medium-scale </a:t>
            </a:r>
            <a:r>
              <a:rPr lang="en-US" sz="2400" dirty="0" smtClean="0"/>
              <a:t>networks should have. </a:t>
            </a:r>
            <a:endParaRPr lang="en-US" sz="2400" dirty="0"/>
          </a:p>
          <a:p>
            <a:pPr marL="457200" indent="-457200">
              <a:buAutoNum type="arabicPeriod"/>
            </a:pPr>
            <a:r>
              <a:rPr lang="en-US" sz="2400" dirty="0" smtClean="0"/>
              <a:t>Exist </a:t>
            </a:r>
            <a:r>
              <a:rPr lang="en-US" sz="2400" dirty="0"/>
              <a:t>as a web </a:t>
            </a:r>
            <a:r>
              <a:rPr lang="en-US" sz="2400" dirty="0" smtClean="0"/>
              <a:t>application. </a:t>
            </a:r>
          </a:p>
          <a:p>
            <a:pPr marL="457200" indent="-457200">
              <a:buAutoNum type="arabicPeriod"/>
            </a:pPr>
            <a:r>
              <a:rPr lang="en-US" sz="2400" dirty="0" smtClean="0"/>
              <a:t>Be </a:t>
            </a:r>
            <a:r>
              <a:rPr lang="en-US" sz="2400" dirty="0"/>
              <a:t>simple and intuitive to </a:t>
            </a:r>
            <a:r>
              <a:rPr lang="en-US" sz="2400" dirty="0" smtClean="0"/>
              <a:t>use.</a:t>
            </a:r>
            <a:endParaRPr lang="en-US" sz="2400" dirty="0"/>
          </a:p>
          <a:p>
            <a:r>
              <a:rPr lang="en-US" sz="2400" dirty="0" smtClean="0"/>
              <a:t>3.  Accept Excel (.</a:t>
            </a:r>
            <a:r>
              <a:rPr lang="en-US" sz="2400" dirty="0" err="1"/>
              <a:t>xlsx</a:t>
            </a:r>
            <a:r>
              <a:rPr lang="en-US" sz="2400" dirty="0" smtClean="0"/>
              <a:t>), SIF (.</a:t>
            </a:r>
            <a:r>
              <a:rPr lang="en-US" sz="2400" dirty="0" err="1" smtClean="0"/>
              <a:t>sif</a:t>
            </a:r>
            <a:r>
              <a:rPr lang="en-US" sz="2400" dirty="0" smtClean="0"/>
              <a:t>), or </a:t>
            </a:r>
            <a:r>
              <a:rPr lang="en-US" sz="2400" dirty="0" err="1" smtClean="0"/>
              <a:t>GraphML</a:t>
            </a:r>
            <a:r>
              <a:rPr lang="en-US" sz="2400" dirty="0"/>
              <a:t> </a:t>
            </a:r>
            <a:r>
              <a:rPr lang="en-US" sz="2400" dirty="0" smtClean="0"/>
              <a:t>(.</a:t>
            </a:r>
            <a:r>
              <a:rPr lang="en-US" sz="2400" dirty="0" err="1" smtClean="0"/>
              <a:t>graphml</a:t>
            </a:r>
            <a:r>
              <a:rPr lang="en-US" sz="2400" dirty="0" smtClean="0"/>
              <a:t>) input files</a:t>
            </a:r>
            <a:endParaRPr lang="en-US" sz="2400" dirty="0"/>
          </a:p>
          <a:p>
            <a:pPr marL="457200" indent="-457200">
              <a:buAutoNum type="arabicPeriod" startAt="4"/>
            </a:pPr>
            <a:r>
              <a:rPr lang="en-US" sz="2400" dirty="0" smtClean="0"/>
              <a:t>Read </a:t>
            </a:r>
            <a:r>
              <a:rPr lang="en-US" sz="2400" dirty="0"/>
              <a:t>a weighted or unweighted adjacency </a:t>
            </a:r>
            <a:r>
              <a:rPr lang="en-US" sz="2400" dirty="0" smtClean="0"/>
              <a:t>matrix.</a:t>
            </a:r>
          </a:p>
          <a:p>
            <a:pPr marL="457200" indent="-457200">
              <a:buAutoNum type="arabicPeriod" startAt="4"/>
            </a:pPr>
            <a:r>
              <a:rPr lang="en-US" sz="2400" dirty="0" smtClean="0"/>
              <a:t>Automatically </a:t>
            </a:r>
            <a:r>
              <a:rPr lang="en-US" sz="2400" dirty="0"/>
              <a:t>lay out and </a:t>
            </a:r>
            <a:r>
              <a:rPr lang="en-US" sz="2400" dirty="0" smtClean="0"/>
              <a:t>display </a:t>
            </a:r>
            <a:r>
              <a:rPr lang="en-US" sz="2400" dirty="0"/>
              <a:t>unweighted and </a:t>
            </a:r>
            <a:r>
              <a:rPr lang="en-US" sz="2400" dirty="0" smtClean="0"/>
              <a:t>weighted, directed network graphs.</a:t>
            </a:r>
            <a:endParaRPr lang="en-US" sz="2400" dirty="0"/>
          </a:p>
          <a:p>
            <a:pPr marL="236538" lvl="0" indent="-236538">
              <a:buClr>
                <a:schemeClr val="dk1"/>
              </a:buClr>
              <a:buSzPct val="100000"/>
              <a:buFont typeface="Arial"/>
              <a:buChar char="•"/>
            </a:pPr>
            <a:endParaRPr sz="2200" b="0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170" name="Shape 99"/>
          <p:cNvSpPr/>
          <p:nvPr/>
        </p:nvSpPr>
        <p:spPr>
          <a:xfrm>
            <a:off x="726713" y="14737341"/>
            <a:ext cx="10290407" cy="989261"/>
          </a:xfrm>
          <a:prstGeom prst="rect">
            <a:avLst/>
          </a:prstGeom>
          <a:solidFill>
            <a:schemeClr val="lt1">
              <a:alpha val="69019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C00"/>
              </a:buClr>
              <a:buSzPct val="25000"/>
              <a:buFont typeface="Arial"/>
              <a:buNone/>
            </a:pPr>
            <a:r>
              <a:rPr lang="en-US" sz="3600" b="0" i="0" u="none" strike="noStrike" cap="none" baseline="0" dirty="0" smtClean="0">
                <a:solidFill>
                  <a:srgbClr val="017C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Why</a:t>
            </a:r>
            <a:r>
              <a:rPr lang="en-US" sz="3600" b="0" i="0" u="none" strike="noStrike" cap="none" dirty="0" smtClean="0">
                <a:solidFill>
                  <a:srgbClr val="017C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 </a:t>
            </a:r>
            <a:r>
              <a:rPr lang="en-US" sz="3600" b="0" i="0" u="none" strike="noStrike" cap="none" dirty="0" err="1" smtClean="0">
                <a:solidFill>
                  <a:srgbClr val="017C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GRNsight</a:t>
            </a:r>
            <a:r>
              <a:rPr lang="en-US" sz="3600" b="0" i="0" u="none" strike="noStrike" cap="none" dirty="0" smtClean="0">
                <a:solidFill>
                  <a:srgbClr val="017C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?</a:t>
            </a:r>
            <a:endParaRPr lang="en-US" sz="3600" b="0" i="0" u="none" strike="noStrike" cap="none" baseline="0" dirty="0">
              <a:solidFill>
                <a:srgbClr val="017C00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73" name="Shape 105"/>
          <p:cNvSpPr/>
          <p:nvPr/>
        </p:nvSpPr>
        <p:spPr>
          <a:xfrm>
            <a:off x="33125965" y="21025440"/>
            <a:ext cx="9921300" cy="935099"/>
          </a:xfrm>
          <a:prstGeom prst="rect">
            <a:avLst/>
          </a:prstGeom>
          <a:solidFill>
            <a:schemeClr val="lt1">
              <a:alpha val="69019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C00"/>
              </a:buClr>
              <a:buSzPct val="25000"/>
              <a:buFont typeface="Helvetica Neue"/>
              <a:buNone/>
            </a:pPr>
            <a:r>
              <a:rPr lang="en-US" sz="3600" b="0" i="0" u="none" strike="noStrike" cap="none" baseline="0">
                <a:solidFill>
                  <a:srgbClr val="017C00"/>
                </a:solidFill>
                <a:latin typeface="Helvetica Neue"/>
                <a:ea typeface="Helvetica Neue"/>
                <a:cs typeface="Helvetica Neue"/>
                <a:sym typeface="Helvetica Neue"/>
                <a:rtl val="0"/>
              </a:rPr>
              <a:t>Availability</a:t>
            </a:r>
          </a:p>
        </p:txBody>
      </p:sp>
    </p:spTree>
    <p:extLst>
      <p:ext uri="{BB962C8B-B14F-4D97-AF65-F5344CB8AC3E}">
        <p14:creationId xmlns:p14="http://schemas.microsoft.com/office/powerpoint/2010/main" val="2166200899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2743</TotalTime>
  <Words>1658</Words>
  <Application>Microsoft Macintosh PowerPoint</Application>
  <PresentationFormat>Custom</PresentationFormat>
  <Paragraphs>173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Calibri</vt:lpstr>
      <vt:lpstr>Helvetica Neue</vt:lpstr>
      <vt:lpstr>Arial</vt:lpstr>
      <vt:lpstr>Office Theme</vt:lpstr>
      <vt:lpstr>PowerPoint Presentation</vt:lpstr>
    </vt:vector>
  </TitlesOfParts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Dahlquist, Kam D.</dc:creator>
  <cp:lastModifiedBy>Microsoft Office User</cp:lastModifiedBy>
  <cp:revision>137</cp:revision>
  <cp:lastPrinted>2017-01-27T17:32:38Z</cp:lastPrinted>
  <dcterms:modified xsi:type="dcterms:W3CDTF">2017-03-23T01:54:55Z</dcterms:modified>
</cp:coreProperties>
</file>